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Lst>
  <p:sldSz cy="5143500" cx="9144000"/>
  <p:notesSz cx="6858000" cy="9144000"/>
  <p:embeddedFontLst>
    <p:embeddedFont>
      <p:font typeface="Montserrat SemiBold"/>
      <p:regular r:id="rId63"/>
      <p:bold r:id="rId64"/>
      <p:italic r:id="rId65"/>
      <p:boldItalic r:id="rId66"/>
    </p:embeddedFont>
    <p:embeddedFont>
      <p:font typeface="Montserrat"/>
      <p:regular r:id="rId67"/>
      <p:bold r:id="rId68"/>
      <p:italic r:id="rId69"/>
      <p:boldItalic r:id="rId70"/>
    </p:embeddedFont>
    <p:embeddedFont>
      <p:font typeface="Montserrat Medium"/>
      <p:regular r:id="rId71"/>
      <p:bold r:id="rId72"/>
      <p:italic r:id="rId73"/>
      <p:boldItalic r:id="rId74"/>
    </p:embeddedFont>
    <p:embeddedFont>
      <p:font typeface="Montserrat ExtraBold"/>
      <p:bold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246240-1499-4F83-9E28-D8F1E53D1EDD}">
  <a:tblStyle styleId="{52246240-1499-4F83-9E28-D8F1E53D1E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MontserratMedium-italic.fntdata"/><Relationship Id="rId72" Type="http://schemas.openxmlformats.org/officeDocument/2006/relationships/font" Target="fonts/MontserratMedium-bold.fntdata"/><Relationship Id="rId31" Type="http://schemas.openxmlformats.org/officeDocument/2006/relationships/slide" Target="slides/slide23.xml"/><Relationship Id="rId75" Type="http://schemas.openxmlformats.org/officeDocument/2006/relationships/font" Target="fonts/MontserratExtraBold-bold.fntdata"/><Relationship Id="rId30" Type="http://schemas.openxmlformats.org/officeDocument/2006/relationships/slide" Target="slides/slide22.xml"/><Relationship Id="rId74" Type="http://schemas.openxmlformats.org/officeDocument/2006/relationships/font" Target="fonts/MontserratMedium-boldItalic.fntdata"/><Relationship Id="rId33" Type="http://schemas.openxmlformats.org/officeDocument/2006/relationships/slide" Target="slides/slide25.xml"/><Relationship Id="rId32" Type="http://schemas.openxmlformats.org/officeDocument/2006/relationships/slide" Target="slides/slide24.xml"/><Relationship Id="rId76" Type="http://schemas.openxmlformats.org/officeDocument/2006/relationships/font" Target="fonts/MontserratExtraBold-boldItalic.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MontserratMedium-regular.fntdata"/><Relationship Id="rId70" Type="http://schemas.openxmlformats.org/officeDocument/2006/relationships/font" Target="fonts/Montserrat-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MontserratSemiBold-bold.fntdata"/><Relationship Id="rId63" Type="http://schemas.openxmlformats.org/officeDocument/2006/relationships/font" Target="fonts/MontserratSemiBold-regular.fntdata"/><Relationship Id="rId22" Type="http://schemas.openxmlformats.org/officeDocument/2006/relationships/slide" Target="slides/slide14.xml"/><Relationship Id="rId66" Type="http://schemas.openxmlformats.org/officeDocument/2006/relationships/font" Target="fonts/MontserratSemiBold-boldItalic.fntdata"/><Relationship Id="rId21" Type="http://schemas.openxmlformats.org/officeDocument/2006/relationships/slide" Target="slides/slide13.xml"/><Relationship Id="rId65" Type="http://schemas.openxmlformats.org/officeDocument/2006/relationships/font" Target="fonts/MontserratSemiBold-italic.fntdata"/><Relationship Id="rId24" Type="http://schemas.openxmlformats.org/officeDocument/2006/relationships/slide" Target="slides/slide16.xml"/><Relationship Id="rId68" Type="http://schemas.openxmlformats.org/officeDocument/2006/relationships/font" Target="fonts/Montserrat-bold.fntdata"/><Relationship Id="rId23" Type="http://schemas.openxmlformats.org/officeDocument/2006/relationships/slide" Target="slides/slide15.xml"/><Relationship Id="rId67" Type="http://schemas.openxmlformats.org/officeDocument/2006/relationships/font" Target="fonts/Montserrat-regular.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Montserrat-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365a2f688_1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e365a2f688_16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ec724c53c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ec724c53c_0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ec724c53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31ec724c53c_0_3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ad7934695c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ad7934695c_1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242300a05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3242300a05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42300a05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242300a05c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242300a05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3242300a05c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242300a05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242300a05c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242300a05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242300a05c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242300a05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3242300a05c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42300a05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3242300a05c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23efa5fa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323efa5faa2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23efa5faa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323efa5faa2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23efa5faa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323efa5faa2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3efa5faa2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323efa5faa2_0_4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23efa5faa2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323efa5faa2_0_4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23efa5faa2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323efa5faa2_0_4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1ec724c5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Font typeface="Arial"/>
              <a:buNone/>
            </a:pPr>
            <a:r>
              <a:rPr b="1" lang="en">
                <a:solidFill>
                  <a:schemeClr val="dk1"/>
                </a:solidFill>
                <a:latin typeface="Montserrat"/>
                <a:ea typeface="Montserrat"/>
                <a:cs typeface="Montserrat"/>
                <a:sym typeface="Montserrat"/>
              </a:rPr>
              <a:t>Rule-based KBRS </a:t>
            </a:r>
            <a:r>
              <a:rPr lang="en">
                <a:solidFill>
                  <a:schemeClr val="dk1"/>
                </a:solidFill>
                <a:latin typeface="Montserrat"/>
                <a:ea typeface="Montserrat"/>
                <a:cs typeface="Montserrat"/>
                <a:sym typeface="Montserrat"/>
              </a:rPr>
              <a:t>digunakan untuk memberi label profil yang paling sesuai berdasarkan aturan yang telah ditentukan sebelumnya..</a:t>
            </a:r>
            <a:endParaRPr/>
          </a:p>
        </p:txBody>
      </p:sp>
      <p:sp>
        <p:nvSpPr>
          <p:cNvPr id="613" name="Google Shape;613;g31ec724c53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1ec724c53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31ec724c53c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1ec724c53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31ec724c53c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6ba9dd05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36ba9dd056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6ba9dd056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6ba9dd056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23efa5faa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Untuk mengatasi tantangan ini, tugas akhir ini akan mengembangkan SR berbasis </a:t>
            </a:r>
            <a:r>
              <a:rPr b="1" lang="en">
                <a:solidFill>
                  <a:schemeClr val="dk1"/>
                </a:solidFill>
              </a:rPr>
              <a:t>Hybrid Filtering</a:t>
            </a:r>
            <a:r>
              <a:rPr lang="en">
                <a:solidFill>
                  <a:schemeClr val="dk1"/>
                </a:solidFill>
              </a:rPr>
              <a:t> yang menggabungkan Content-Based Filtering dan Knowledge-Based Recommender Systems dengan metode </a:t>
            </a:r>
            <a:r>
              <a:rPr b="1" lang="en">
                <a:solidFill>
                  <a:schemeClr val="dk1"/>
                </a:solidFill>
              </a:rPr>
              <a:t>Profile Matching</a:t>
            </a:r>
            <a:r>
              <a:rPr lang="en">
                <a:solidFill>
                  <a:schemeClr val="dk1"/>
                </a:solidFill>
              </a:rPr>
              <a:t>. Pendekatan ini bertujuan untuk meningkatkan kualitas rekomendasi berdasarkan karakteristik demografi dan sosial pengguna, sekaligus mengatasi keterbatasan SR konvensional.</a:t>
            </a:r>
            <a:endParaRPr/>
          </a:p>
        </p:txBody>
      </p:sp>
      <p:sp>
        <p:nvSpPr>
          <p:cNvPr id="324" name="Google Shape;324;g323efa5faa2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6ba9dd056e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6ba9dd056e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Pengumpulan data dilakukan menggunakan library Selenium di Python untuk mengunjungi setiap listing properti di platfom digital penjualan properti dan mengekstrak informasi yang ada didalamnya kemudian disimpan dalam bentuk csv. Total terdapat sekitar 40k properti yang berhasil di scrape dari website tersebut.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6ba9dd056e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6ba9dd056e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Langkah pertama pada pra-proses data adalah menghilangkan nilai nihil pada kolom yang penting untuk digunakan di pengembangan algoritma selanjutnya. Nilai nihil diperiksa untuk kolom 'price', 'type', 'land_area', 'building_area', 'address', 'address_road', 'address_city',  'address_district', 'address_subdistrict'.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Ternyata setelah diulik, 40k data yang berhasil discrape banyak yang terduplikasi. Duplikasi ini terjadi karena suatu listing property di suatu kecamatan di suatu kota bisa muncul di kecamatan lain di kota yang sama. Dilakukan penghapusan data duplicate dengan memeriksa kemiripan ads_id dan urlnya</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6c761137b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6c761137b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Informasi ini umumnya ditulis dalam bentuk naratif oleh penjual di </a:t>
            </a:r>
            <a:r>
              <a:rPr b="1" lang="en">
                <a:solidFill>
                  <a:schemeClr val="dk1"/>
                </a:solidFill>
              </a:rPr>
              <a:t>kolom deskripsi properti</a:t>
            </a:r>
            <a:r>
              <a:rPr lang="en">
                <a:solidFill>
                  <a:schemeClr val="dk1"/>
                </a:solidFill>
              </a:rPr>
              <a:t>. Untuk mengekstrak data tersebut secara sistematis, digunakan metode </a:t>
            </a:r>
            <a:r>
              <a:rPr b="1" lang="en">
                <a:solidFill>
                  <a:schemeClr val="dk1"/>
                </a:solidFill>
              </a:rPr>
              <a:t>Named Entity Recognition (NER)</a:t>
            </a:r>
            <a:r>
              <a:rPr lang="en">
                <a:solidFill>
                  <a:schemeClr val="dk1"/>
                </a:solidFill>
              </a:rPr>
              <a:t>. Karena data bersifat domain-spesifik dan menggunakan bahasa tidak formal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6c761137b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6c761137b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Tujuan pendekatan ini </a:t>
            </a:r>
            <a:r>
              <a:rPr b="1" lang="en">
                <a:solidFill>
                  <a:schemeClr val="dk1"/>
                </a:solidFill>
              </a:rPr>
              <a:t>Meningkatkan recall</a:t>
            </a:r>
            <a:r>
              <a:rPr lang="en">
                <a:solidFill>
                  <a:schemeClr val="dk1"/>
                </a:solidFill>
              </a:rPr>
              <a:t> (lebih banyak entitas terdeteksi), </a:t>
            </a:r>
            <a:r>
              <a:rPr b="1" lang="en">
                <a:solidFill>
                  <a:schemeClr val="dk1"/>
                </a:solidFill>
              </a:rPr>
              <a:t>Menjaga presisi</a:t>
            </a:r>
            <a:r>
              <a:rPr lang="en">
                <a:solidFill>
                  <a:schemeClr val="dk1"/>
                </a:solidFill>
              </a:rPr>
              <a:t> agar hasil tetap relevan dan akurat.</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6c761137b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6c761137b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Kota Surabaya</a:t>
            </a:r>
            <a:r>
              <a:rPr lang="en">
                <a:solidFill>
                  <a:schemeClr val="dk1"/>
                </a:solidFill>
              </a:rPr>
              <a:t> menempati posisi teratas dengan </a:t>
            </a:r>
            <a:r>
              <a:rPr b="1" lang="en">
                <a:solidFill>
                  <a:schemeClr val="dk1"/>
                </a:solidFill>
              </a:rPr>
              <a:t>2.364 iklan properti</a:t>
            </a:r>
            <a:r>
              <a:rPr lang="en">
                <a:solidFill>
                  <a:schemeClr val="dk1"/>
                </a:solidFill>
              </a:rPr>
              <a:t>. Disusul oleh: Kota Bekasi – 1.831 iklan Kota Depok – 1.771 iklan Wilayah lain dengan volume iklan signifikan: Jakarta Selatan Tangerang Selatan Tangerang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Wilayah dengan jumlah iklan sangat rendah: Gresik – 18 iklan Kepulauan Seribu – 2 iklan Bandung Kabupaten – 1 iklan </a:t>
            </a:r>
            <a:r>
              <a:rPr b="1" lang="en">
                <a:solidFill>
                  <a:schemeClr val="dk1"/>
                </a:solidFill>
              </a:rPr>
              <a:t>bukan wilayah fokus pengambilan data</a:t>
            </a:r>
            <a:r>
              <a:rPr lang="en">
                <a:solidFill>
                  <a:schemeClr val="dk1"/>
                </a:solidFill>
              </a:rPr>
              <a:t>.</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6ba9dd056e_1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6ba9dd056e_1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b="1" lang="en">
                <a:solidFill>
                  <a:schemeClr val="dk1"/>
                </a:solidFill>
                <a:latin typeface="Montserrat"/>
                <a:ea typeface="Montserrat"/>
                <a:cs typeface="Montserrat"/>
                <a:sym typeface="Montserrat"/>
              </a:rPr>
              <a:t>Puspitasari et al. (2022) </a:t>
            </a:r>
            <a:r>
              <a:rPr lang="en">
                <a:solidFill>
                  <a:schemeClr val="dk1"/>
                </a:solidFill>
                <a:latin typeface="Montserrat"/>
                <a:ea typeface="Montserrat"/>
                <a:cs typeface="Montserrat"/>
                <a:sym typeface="Montserrat"/>
              </a:rPr>
              <a:t>dan </a:t>
            </a:r>
            <a:r>
              <a:rPr b="1" lang="en">
                <a:solidFill>
                  <a:schemeClr val="dk1"/>
                </a:solidFill>
                <a:latin typeface="Montserrat"/>
                <a:ea typeface="Montserrat"/>
                <a:cs typeface="Montserrat"/>
                <a:sym typeface="Montserrat"/>
              </a:rPr>
              <a:t>Yustika et al. (2022) </a:t>
            </a:r>
            <a:r>
              <a:rPr lang="en">
                <a:solidFill>
                  <a:schemeClr val="dk1"/>
                </a:solidFill>
                <a:latin typeface="Montserrat"/>
                <a:ea typeface="Montserrat"/>
                <a:cs typeface="Montserrat"/>
                <a:sym typeface="Montserrat"/>
              </a:rPr>
              <a:t>tentang preferensi properti generasi milenial di kota Bekasi dan DKI Jakarta.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6c761137b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36c761137b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Contoh:</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Properti memiliki </a:t>
            </a:r>
            <a:r>
              <a:rPr b="1" lang="en">
                <a:solidFill>
                  <a:schemeClr val="dk1"/>
                </a:solidFill>
              </a:rPr>
              <a:t>3 kamar tidur</a:t>
            </a:r>
            <a:r>
              <a:rPr lang="en">
                <a:solidFill>
                  <a:schemeClr val="dk1"/>
                </a:solidFill>
              </a:rPr>
              <a:t> → </a:t>
            </a:r>
            <a:r>
              <a:rPr b="1" lang="en">
                <a:solidFill>
                  <a:schemeClr val="dk1"/>
                </a:solidFill>
              </a:rPr>
              <a:t>1 poin</a:t>
            </a:r>
            <a:r>
              <a:rPr lang="en">
                <a:solidFill>
                  <a:schemeClr val="dk1"/>
                </a:solidFill>
              </a:rPr>
              <a:t> untuk </a:t>
            </a:r>
            <a:r>
              <a:rPr b="1" lang="en">
                <a:solidFill>
                  <a:schemeClr val="dk1"/>
                </a:solidFill>
              </a:rPr>
              <a:t>Pasangan Bekerja dengan Anak</a:t>
            </a:r>
            <a:r>
              <a:rPr lang="en">
                <a:solidFill>
                  <a:schemeClr val="dk1"/>
                </a:solidFill>
              </a:rPr>
              <a:t>, profil lain </a:t>
            </a:r>
            <a:r>
              <a:rPr b="1" lang="en">
                <a:solidFill>
                  <a:schemeClr val="dk1"/>
                </a:solidFill>
              </a:rPr>
              <a:t>tidak mendapat poin</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6c761137b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6c761137b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Contoh:</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Properti memiliki </a:t>
            </a:r>
            <a:r>
              <a:rPr b="1" lang="en">
                <a:solidFill>
                  <a:schemeClr val="dk1"/>
                </a:solidFill>
              </a:rPr>
              <a:t>3 kamar tidur</a:t>
            </a:r>
            <a:r>
              <a:rPr lang="en">
                <a:solidFill>
                  <a:schemeClr val="dk1"/>
                </a:solidFill>
              </a:rPr>
              <a:t> → </a:t>
            </a:r>
            <a:r>
              <a:rPr b="1" lang="en">
                <a:solidFill>
                  <a:schemeClr val="dk1"/>
                </a:solidFill>
              </a:rPr>
              <a:t>1 poin</a:t>
            </a:r>
            <a:r>
              <a:rPr lang="en">
                <a:solidFill>
                  <a:schemeClr val="dk1"/>
                </a:solidFill>
              </a:rPr>
              <a:t> untuk </a:t>
            </a:r>
            <a:r>
              <a:rPr b="1" lang="en">
                <a:solidFill>
                  <a:schemeClr val="dk1"/>
                </a:solidFill>
              </a:rPr>
              <a:t>Pasangan Bekerja dengan Anak</a:t>
            </a:r>
            <a:r>
              <a:rPr lang="en">
                <a:solidFill>
                  <a:schemeClr val="dk1"/>
                </a:solidFill>
              </a:rPr>
              <a:t>, profil lain </a:t>
            </a:r>
            <a:r>
              <a:rPr b="1" lang="en">
                <a:solidFill>
                  <a:schemeClr val="dk1"/>
                </a:solidFill>
              </a:rPr>
              <a:t>tidak mendapat poin</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6c761137b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6c761137b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Contoh:</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Properti memiliki </a:t>
            </a:r>
            <a:r>
              <a:rPr b="1" lang="en">
                <a:solidFill>
                  <a:schemeClr val="dk1"/>
                </a:solidFill>
              </a:rPr>
              <a:t>3 kamar tidur</a:t>
            </a:r>
            <a:r>
              <a:rPr lang="en">
                <a:solidFill>
                  <a:schemeClr val="dk1"/>
                </a:solidFill>
              </a:rPr>
              <a:t> → </a:t>
            </a:r>
            <a:r>
              <a:rPr b="1" lang="en">
                <a:solidFill>
                  <a:schemeClr val="dk1"/>
                </a:solidFill>
              </a:rPr>
              <a:t>1 poin</a:t>
            </a:r>
            <a:r>
              <a:rPr lang="en">
                <a:solidFill>
                  <a:schemeClr val="dk1"/>
                </a:solidFill>
              </a:rPr>
              <a:t> untuk </a:t>
            </a:r>
            <a:r>
              <a:rPr b="1" lang="en">
                <a:solidFill>
                  <a:schemeClr val="dk1"/>
                </a:solidFill>
              </a:rPr>
              <a:t>Pasangan Bekerja dengan Anak</a:t>
            </a:r>
            <a:r>
              <a:rPr lang="en">
                <a:solidFill>
                  <a:schemeClr val="dk1"/>
                </a:solidFill>
              </a:rPr>
              <a:t>, profil lain </a:t>
            </a:r>
            <a:r>
              <a:rPr b="1" lang="en">
                <a:solidFill>
                  <a:schemeClr val="dk1"/>
                </a:solidFill>
              </a:rPr>
              <a:t>tidak mendapat poin</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6c761137b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6c761137b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chemeClr val="dk1"/>
                </a:solidFill>
              </a:rPr>
              <a:t>Contoh:</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Properti memiliki </a:t>
            </a:r>
            <a:r>
              <a:rPr b="1" lang="en">
                <a:solidFill>
                  <a:schemeClr val="dk1"/>
                </a:solidFill>
              </a:rPr>
              <a:t>3 kamar tidur</a:t>
            </a:r>
            <a:r>
              <a:rPr lang="en">
                <a:solidFill>
                  <a:schemeClr val="dk1"/>
                </a:solidFill>
              </a:rPr>
              <a:t> → </a:t>
            </a:r>
            <a:r>
              <a:rPr b="1" lang="en">
                <a:solidFill>
                  <a:schemeClr val="dk1"/>
                </a:solidFill>
              </a:rPr>
              <a:t>1 poin</a:t>
            </a:r>
            <a:r>
              <a:rPr lang="en">
                <a:solidFill>
                  <a:schemeClr val="dk1"/>
                </a:solidFill>
              </a:rPr>
              <a:t> untuk </a:t>
            </a:r>
            <a:r>
              <a:rPr b="1" lang="en">
                <a:solidFill>
                  <a:schemeClr val="dk1"/>
                </a:solidFill>
              </a:rPr>
              <a:t>Pasangan Bekerja dengan Anak</a:t>
            </a:r>
            <a:r>
              <a:rPr lang="en">
                <a:solidFill>
                  <a:schemeClr val="dk1"/>
                </a:solidFill>
              </a:rPr>
              <a:t>, profil lain </a:t>
            </a:r>
            <a:r>
              <a:rPr b="1" lang="en">
                <a:solidFill>
                  <a:schemeClr val="dk1"/>
                </a:solidFill>
              </a:rPr>
              <a:t>tidak mendapat poin</a:t>
            </a:r>
            <a:r>
              <a:rPr lang="en">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ec724c53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None/>
            </a:pPr>
            <a:r>
              <a:rPr lang="en" sz="1400">
                <a:solidFill>
                  <a:schemeClr val="dk1"/>
                </a:solidFill>
                <a:latin typeface="Montserrat"/>
                <a:ea typeface="Montserrat"/>
                <a:cs typeface="Montserrat"/>
                <a:sym typeface="Montserrat"/>
              </a:rPr>
              <a:t>Berdasarkan latar belakang permasalahan, maka didapat rumusan masalah sebagai berikut:</a:t>
            </a:r>
            <a:endParaRPr/>
          </a:p>
        </p:txBody>
      </p:sp>
      <p:sp>
        <p:nvSpPr>
          <p:cNvPr id="337" name="Google Shape;337;g31ec724c53c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6c761137b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6c761137b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6c761137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36c761137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lang="en"/>
              <a:t>Masing-masing profil dibentuk dari literatur preferensi milenial urban dan terdiri atas 3 kategori Karakteristik Hunian, Fasilitas Hunian, Fasilitas Lokasi</a:t>
            </a:r>
            <a:endParaRPr/>
          </a:p>
          <a:p>
            <a:pPr indent="0" lvl="0" marL="0" rtl="0" algn="l">
              <a:spcBef>
                <a:spcPts val="120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6c761137b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6c761137b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6c761137b2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6c761137b2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6c761137b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6c761137b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6c761137b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6c761137b2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6c761137b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6c761137b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6c761137b2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6c761137b2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sz="1600">
                <a:solidFill>
                  <a:schemeClr val="dk1"/>
                </a:solidFill>
                <a:latin typeface="Montserrat"/>
                <a:ea typeface="Montserrat"/>
                <a:cs typeface="Montserrat"/>
                <a:sym typeface="Montserrat"/>
              </a:rPr>
              <a:t>Input: Rumah, LA: 250, BA: 125, Bedroom: 3, Bathroom: 2, Floor 1, Facilities: School, Hospital, Mall. Facilities: AC, Grage, Garden, Stove, PAM</a:t>
            </a:r>
            <a:endParaRPr sz="1600">
              <a:solidFill>
                <a:schemeClr val="dk1"/>
              </a:solidFill>
              <a:latin typeface="Montserrat"/>
              <a:ea typeface="Montserrat"/>
              <a:cs typeface="Montserrat"/>
              <a:sym typeface="Montserrat"/>
            </a:endParaRPr>
          </a:p>
          <a:p>
            <a:pPr indent="0" lvl="0" marL="0" rtl="0" algn="l">
              <a:lnSpc>
                <a:spcPct val="90000"/>
              </a:lnSpc>
              <a:spcBef>
                <a:spcPts val="800"/>
              </a:spcBef>
              <a:spcAft>
                <a:spcPts val="0"/>
              </a:spcAft>
              <a:buNone/>
            </a:pPr>
            <a:r>
              <a:rPr lang="en" sz="1600">
                <a:solidFill>
                  <a:schemeClr val="dk1"/>
                </a:solidFill>
                <a:latin typeface="Montserrat"/>
                <a:ea typeface="Montserrat"/>
                <a:cs typeface="Montserrat"/>
                <a:sym typeface="Montserrat"/>
              </a:rPr>
              <a:t>Input user terklasifikasi sebagai Pasangan Bekerja dengan Anak</a:t>
            </a:r>
            <a:endParaRPr sz="1600">
              <a:solidFill>
                <a:schemeClr val="dk1"/>
              </a:solidFill>
              <a:latin typeface="Montserrat"/>
              <a:ea typeface="Montserrat"/>
              <a:cs typeface="Montserrat"/>
              <a:sym typeface="Montserrat"/>
            </a:endParaRPr>
          </a:p>
          <a:p>
            <a:pPr indent="0" lvl="0" marL="0" rtl="0" algn="l">
              <a:lnSpc>
                <a:spcPct val="90000"/>
              </a:lnSpc>
              <a:spcBef>
                <a:spcPts val="800"/>
              </a:spcBef>
              <a:spcAft>
                <a:spcPts val="0"/>
              </a:spcAft>
              <a:buNone/>
            </a:pPr>
            <a:r>
              <a:rPr lang="en" sz="1600">
                <a:solidFill>
                  <a:schemeClr val="dk1"/>
                </a:solidFill>
                <a:latin typeface="Montserrat"/>
                <a:ea typeface="Montserrat"/>
                <a:cs typeface="Montserrat"/>
                <a:sym typeface="Montserrat"/>
              </a:rPr>
              <a:t>Pada hasil Profile Matching lebih mendekati keinginan dengan LA 101 dan BA 180</a:t>
            </a:r>
            <a:endParaRPr sz="1600">
              <a:solidFill>
                <a:schemeClr val="dk1"/>
              </a:solidFill>
              <a:latin typeface="Montserrat"/>
              <a:ea typeface="Montserrat"/>
              <a:cs typeface="Montserrat"/>
              <a:sym typeface="Montserrat"/>
            </a:endParaRPr>
          </a:p>
          <a:p>
            <a:pPr indent="0" lvl="0" marL="0" rtl="0" algn="l">
              <a:lnSpc>
                <a:spcPct val="90000"/>
              </a:lnSpc>
              <a:spcBef>
                <a:spcPts val="800"/>
              </a:spcBef>
              <a:spcAft>
                <a:spcPts val="0"/>
              </a:spcAft>
              <a:buNone/>
            </a:pPr>
            <a:r>
              <a:rPr lang="en" sz="1600">
                <a:solidFill>
                  <a:schemeClr val="dk1"/>
                </a:solidFill>
                <a:latin typeface="Montserrat"/>
                <a:ea typeface="Montserrat"/>
                <a:cs typeface="Montserrat"/>
                <a:sym typeface="Montserrat"/>
              </a:rPr>
              <a:t>Terdapat tambahan kamar menjadi 5 dan fasilitas transport karena pada pendefinisian profil ideal mereka memiliki nilai kontribusi lebih.</a:t>
            </a:r>
            <a:endParaRPr sz="1600">
              <a:solidFill>
                <a:schemeClr val="dk1"/>
              </a:solidFill>
              <a:latin typeface="Montserrat"/>
              <a:ea typeface="Montserrat"/>
              <a:cs typeface="Montserrat"/>
              <a:sym typeface="Montserrat"/>
            </a:endParaRPr>
          </a:p>
          <a:p>
            <a:pPr indent="0" lvl="0" marL="0" rtl="0" algn="l">
              <a:lnSpc>
                <a:spcPct val="90000"/>
              </a:lnSpc>
              <a:spcBef>
                <a:spcPts val="800"/>
              </a:spcBef>
              <a:spcAft>
                <a:spcPts val="0"/>
              </a:spcAft>
              <a:buNone/>
            </a:pPr>
            <a:r>
              <a:t/>
            </a:r>
            <a:endParaRPr sz="1600">
              <a:solidFill>
                <a:schemeClr val="dk1"/>
              </a:solidFill>
              <a:latin typeface="Montserrat"/>
              <a:ea typeface="Montserrat"/>
              <a:cs typeface="Montserrat"/>
              <a:sym typeface="Montserrat"/>
            </a:endParaRPr>
          </a:p>
          <a:p>
            <a:pPr indent="0" lvl="0" marL="0" rtl="0" algn="l">
              <a:lnSpc>
                <a:spcPct val="90000"/>
              </a:lnSpc>
              <a:spcBef>
                <a:spcPts val="800"/>
              </a:spcBef>
              <a:spcAft>
                <a:spcPts val="0"/>
              </a:spcAft>
              <a:buClr>
                <a:schemeClr val="dk1"/>
              </a:buClr>
              <a:buSzPts val="1100"/>
              <a:buFont typeface="Arial"/>
              <a:buNone/>
            </a:pPr>
            <a:r>
              <a:t/>
            </a:r>
            <a:endParaRPr sz="1600">
              <a:solidFill>
                <a:schemeClr val="dk1"/>
              </a:solidFill>
              <a:latin typeface="Montserrat"/>
              <a:ea typeface="Montserrat"/>
              <a:cs typeface="Montserrat"/>
              <a:sym typeface="Montserra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6ba9dd056e_1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6ba9dd056e_1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Untuk menguji hasil klasifikasi yang dihasilkan oleh algoritma profile matching, dilakukan black box testing untuk memastikan keluarannya sesuai dengan yang diharapkan. Kasus uji dibagi menjadi 4 berdasarkan statistical descriptive analysis atau spesifiknya pembagian perkuarti.</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6ba9dd056e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6ba9dd056e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Untuk menguji hasil klasifikasi yang dihasilkan oleh algoritma profile matching, dilakukan black box testing untuk memastikan keluarannya sesuai dengan yang diharapkan.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1ec724c53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Batasan-batasan yang didefinisikan berdasarkan rumusan masalah dinyatakan sebagai berikut:</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51" name="Google Shape;351;g31ec724c53c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6ba9dd056e_1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36ba9dd056e_1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Kedua profil tersebut bisa diklasifikasi oleh sistem dengan baik sebanyak lebih dari 65% setiap waktunya. Profil ini memiliki perbedaan yang jelas dengan satu sama lain, sehingga memudahkan sistem untuk mengidentifikasinya.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Profil 2 berada ditengah tengah yang mengakibatkan ambiguitas pada sistem sehingga sering terjadi misclassification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6ba9dd056e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36ba9dd056e_1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6ba9dd056e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6ba9dd056e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6ba9dd056e_1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6ba9dd056e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23efa5faa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323efa5faa2_0_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ec724c53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None/>
            </a:pPr>
            <a:r>
              <a:rPr lang="en" sz="1400">
                <a:solidFill>
                  <a:schemeClr val="dk1"/>
                </a:solidFill>
                <a:latin typeface="Montserrat"/>
                <a:ea typeface="Montserrat"/>
                <a:cs typeface="Montserrat"/>
                <a:sym typeface="Montserrat"/>
              </a:rPr>
              <a:t>Tugas akhir ini memiliki tujuan yang ingin dicapai untuk menjawab rumusan masalah sebelumnya.</a:t>
            </a:r>
            <a:endParaRPr/>
          </a:p>
        </p:txBody>
      </p:sp>
      <p:sp>
        <p:nvSpPr>
          <p:cNvPr id="365" name="Google Shape;365;g31ec724c53c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ec724c53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Tugas akhir ini diharapkan dapat memberikan manfaat dalam beberapa hal, seperti:</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79" name="Google Shape;379;g31ec724c53c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ec724c53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31ec724c53c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ec724c53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1ec724c53c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Montserrat ExtraBold"/>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000">
                <a:solidFill>
                  <a:schemeClr val="lt1"/>
                </a:solidFill>
              </a:defRPr>
            </a:lvl1pPr>
            <a:lvl2pPr indent="0" lvl="1" marL="0" rtl="0" algn="r">
              <a:spcBef>
                <a:spcPts val="0"/>
              </a:spcBef>
              <a:buNone/>
              <a:defRPr sz="1000">
                <a:solidFill>
                  <a:schemeClr val="lt1"/>
                </a:solidFill>
              </a:defRPr>
            </a:lvl2pPr>
            <a:lvl3pPr indent="0" lvl="2" marL="0" rtl="0" algn="r">
              <a:spcBef>
                <a:spcPts val="0"/>
              </a:spcBef>
              <a:buNone/>
              <a:defRPr sz="1000">
                <a:solidFill>
                  <a:schemeClr val="lt1"/>
                </a:solidFill>
              </a:defRPr>
            </a:lvl3pPr>
            <a:lvl4pPr indent="0" lvl="3" marL="0" rtl="0" algn="r">
              <a:spcBef>
                <a:spcPts val="0"/>
              </a:spcBef>
              <a:buNone/>
              <a:defRPr sz="1000">
                <a:solidFill>
                  <a:schemeClr val="lt1"/>
                </a:solidFill>
              </a:defRPr>
            </a:lvl4pPr>
            <a:lvl5pPr indent="0" lvl="4" marL="0" rtl="0" algn="r">
              <a:spcBef>
                <a:spcPts val="0"/>
              </a:spcBef>
              <a:buNone/>
              <a:defRPr sz="1000">
                <a:solidFill>
                  <a:schemeClr val="lt1"/>
                </a:solidFill>
              </a:defRPr>
            </a:lvl5pPr>
            <a:lvl6pPr indent="0" lvl="5" marL="0" rtl="0" algn="r">
              <a:spcBef>
                <a:spcPts val="0"/>
              </a:spcBef>
              <a:buNone/>
              <a:defRPr sz="1000">
                <a:solidFill>
                  <a:schemeClr val="lt1"/>
                </a:solidFill>
              </a:defRPr>
            </a:lvl6pPr>
            <a:lvl7pPr indent="0" lvl="6" marL="0" rtl="0" algn="r">
              <a:spcBef>
                <a:spcPts val="0"/>
              </a:spcBef>
              <a:buNone/>
              <a:defRPr sz="1000">
                <a:solidFill>
                  <a:schemeClr val="lt1"/>
                </a:solidFill>
              </a:defRPr>
            </a:lvl7pPr>
            <a:lvl8pPr indent="0" lvl="7" marL="0" rtl="0" algn="r">
              <a:spcBef>
                <a:spcPts val="0"/>
              </a:spcBef>
              <a:buNone/>
              <a:defRPr sz="1000">
                <a:solidFill>
                  <a:schemeClr val="lt1"/>
                </a:solidFill>
              </a:defRPr>
            </a:lvl8pPr>
            <a:lvl9pPr indent="0" lvl="8" marL="0" rt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4"/>
          <p:cNvSpPr txBox="1"/>
          <p:nvPr>
            <p:ph idx="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a:lvl1pPr>
            <a:lvl2pPr indent="0" lvl="1" marL="0" marR="0" rtl="0" algn="ctr">
              <a:spcBef>
                <a:spcPts val="0"/>
              </a:spcBef>
              <a:buNone/>
              <a:defRPr/>
            </a:lvl2pPr>
            <a:lvl3pPr indent="0" lvl="2" marL="0" marR="0" rtl="0" algn="ctr">
              <a:spcBef>
                <a:spcPts val="0"/>
              </a:spcBef>
              <a:buNone/>
              <a:defRPr/>
            </a:lvl3pPr>
            <a:lvl4pPr indent="0" lvl="3" marL="0" marR="0" rtl="0" algn="ctr">
              <a:spcBef>
                <a:spcPts val="0"/>
              </a:spcBef>
              <a:buNone/>
              <a:defRPr/>
            </a:lvl4pPr>
            <a:lvl5pPr indent="0" lvl="4" marL="0" marR="0" rtl="0" algn="ctr">
              <a:spcBef>
                <a:spcPts val="0"/>
              </a:spcBef>
              <a:buNone/>
              <a:defRPr/>
            </a:lvl5pPr>
            <a:lvl6pPr indent="0" lvl="5" marL="0" marR="0" rtl="0" algn="ctr">
              <a:spcBef>
                <a:spcPts val="0"/>
              </a:spcBef>
              <a:buNone/>
              <a:defRPr/>
            </a:lvl6pPr>
            <a:lvl7pPr indent="0" lvl="6" marL="0" marR="0" rtl="0" algn="ctr">
              <a:spcBef>
                <a:spcPts val="0"/>
              </a:spcBef>
              <a:buNone/>
              <a:defRPr/>
            </a:lvl7pPr>
            <a:lvl8pPr indent="0" lvl="7" marL="0" marR="0" rtl="0" algn="ctr">
              <a:spcBef>
                <a:spcPts val="0"/>
              </a:spcBef>
              <a:buNone/>
              <a:defRPr/>
            </a:lvl8pPr>
            <a:lvl9pPr indent="0" lvl="8" marL="0" marR="0" rtl="0" algn="ctr">
              <a:spcBef>
                <a:spcPts val="0"/>
              </a:spcBef>
              <a:buNone/>
              <a:defRPr/>
            </a:lvl9pPr>
          </a:lstStyle>
          <a:p>
            <a:pPr indent="0" lvl="0" marL="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sp>
        <p:nvSpPr>
          <p:cNvPr id="63" name="Google Shape;63;p14"/>
          <p:cNvSpPr/>
          <p:nvPr/>
        </p:nvSpPr>
        <p:spPr>
          <a:xfrm>
            <a:off x="3291588" y="-401225"/>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64" name="Google Shape;64;p14"/>
          <p:cNvPicPr preferRelativeResize="0"/>
          <p:nvPr/>
        </p:nvPicPr>
        <p:blipFill>
          <a:blip r:embed="rId2">
            <a:alphaModFix/>
          </a:blip>
          <a:stretch>
            <a:fillRect/>
          </a:stretch>
        </p:blipFill>
        <p:spPr>
          <a:xfrm>
            <a:off x="3477888" y="59898"/>
            <a:ext cx="2188181" cy="449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ftar Isi">
  <p:cSld name="CUSTOM_1">
    <p:spTree>
      <p:nvGrpSpPr>
        <p:cNvPr id="65" name="Shape 65"/>
        <p:cNvGrpSpPr/>
        <p:nvPr/>
      </p:nvGrpSpPr>
      <p:grpSpPr>
        <a:xfrm>
          <a:off x="0" y="0"/>
          <a:ext cx="0" cy="0"/>
          <a:chOff x="0" y="0"/>
          <a:chExt cx="0" cy="0"/>
        </a:xfrm>
      </p:grpSpPr>
      <p:sp>
        <p:nvSpPr>
          <p:cNvPr id="66" name="Google Shape;66;p15"/>
          <p:cNvSpPr txBox="1"/>
          <p:nvPr>
            <p:ph type="title"/>
          </p:nvPr>
        </p:nvSpPr>
        <p:spPr>
          <a:xfrm>
            <a:off x="628650" y="273844"/>
            <a:ext cx="7886700" cy="994200"/>
          </a:xfrm>
          <a:prstGeom prst="rect">
            <a:avLst/>
          </a:prstGeom>
        </p:spPr>
        <p:txBody>
          <a:bodyPr anchorCtr="0" anchor="t" bIns="34275" lIns="68575" spcFirstLastPara="1" rIns="68575" wrap="square" tIns="34275">
            <a:normAutofit/>
          </a:bodyPr>
          <a:lstStyle>
            <a:lvl1pPr lvl="0">
              <a:spcBef>
                <a:spcPts val="0"/>
              </a:spcBef>
              <a:spcAft>
                <a:spcPts val="0"/>
              </a:spcAft>
              <a:buClr>
                <a:schemeClr val="accent1"/>
              </a:buClr>
              <a:buSzPts val="3300"/>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5"/>
          <p:cNvSpPr txBox="1"/>
          <p:nvPr>
            <p:ph idx="1" type="body"/>
          </p:nvPr>
        </p:nvSpPr>
        <p:spPr>
          <a:xfrm>
            <a:off x="1211450" y="1776475"/>
            <a:ext cx="7028400" cy="419400"/>
          </a:xfrm>
          <a:prstGeom prst="rect">
            <a:avLst/>
          </a:prstGeom>
        </p:spPr>
        <p:txBody>
          <a:bodyPr anchorCtr="0" anchor="t" bIns="34275" lIns="68575" spcFirstLastPara="1" rIns="68575" wrap="square" tIns="34275">
            <a:normAutofit/>
          </a:bodyPr>
          <a:lstStyle>
            <a:lvl1pPr indent="-361950" lvl="0" marL="457200">
              <a:spcBef>
                <a:spcPts val="800"/>
              </a:spcBef>
              <a:spcAft>
                <a:spcPts val="0"/>
              </a:spcAft>
              <a:buSzPts val="2100"/>
              <a:buChar char="•"/>
              <a:defRPr/>
            </a:lvl1pPr>
            <a:lvl2pPr indent="-342900" lvl="1" marL="914400">
              <a:spcBef>
                <a:spcPts val="400"/>
              </a:spcBef>
              <a:spcAft>
                <a:spcPts val="0"/>
              </a:spcAft>
              <a:buSzPts val="1800"/>
              <a:buChar char="•"/>
              <a:defRPr/>
            </a:lvl2pPr>
            <a:lvl3pPr indent="-323850" lvl="2" marL="1371600">
              <a:spcBef>
                <a:spcPts val="400"/>
              </a:spcBef>
              <a:spcAft>
                <a:spcPts val="0"/>
              </a:spcAft>
              <a:buSzPts val="15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68" name="Google Shape;68;p15"/>
          <p:cNvSpPr/>
          <p:nvPr/>
        </p:nvSpPr>
        <p:spPr>
          <a:xfrm>
            <a:off x="723625" y="1776475"/>
            <a:ext cx="419400" cy="419400"/>
          </a:xfrm>
          <a:prstGeom prst="diamond">
            <a:avLst/>
          </a:prstGeom>
          <a:gradFill>
            <a:gsLst>
              <a:gs pos="0">
                <a:srgbClr val="FC9055"/>
              </a:gs>
              <a:gs pos="100000">
                <a:srgbClr val="C44C0B"/>
              </a:gs>
            </a:gsLst>
            <a:lin ang="5400012" scaled="0"/>
          </a:gra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1</a:t>
            </a:r>
            <a:endParaRPr b="1" sz="1200">
              <a:solidFill>
                <a:schemeClr val="lt1"/>
              </a:solidFill>
              <a:latin typeface="Montserrat"/>
              <a:ea typeface="Montserrat"/>
              <a:cs typeface="Montserrat"/>
              <a:sym typeface="Montserrat"/>
            </a:endParaRPr>
          </a:p>
        </p:txBody>
      </p:sp>
      <p:sp>
        <p:nvSpPr>
          <p:cNvPr id="69" name="Google Shape;69;p15"/>
          <p:cNvSpPr/>
          <p:nvPr/>
        </p:nvSpPr>
        <p:spPr>
          <a:xfrm>
            <a:off x="723625" y="2362050"/>
            <a:ext cx="419400" cy="419400"/>
          </a:xfrm>
          <a:prstGeom prst="diamond">
            <a:avLst/>
          </a:prstGeom>
          <a:gradFill>
            <a:gsLst>
              <a:gs pos="0">
                <a:srgbClr val="FC9055"/>
              </a:gs>
              <a:gs pos="100000">
                <a:srgbClr val="C44C0B"/>
              </a:gs>
            </a:gsLst>
            <a:lin ang="5400012" scaled="0"/>
          </a:gra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2</a:t>
            </a:r>
            <a:endParaRPr b="1" sz="1200">
              <a:solidFill>
                <a:schemeClr val="lt1"/>
              </a:solidFill>
              <a:latin typeface="Montserrat"/>
              <a:ea typeface="Montserrat"/>
              <a:cs typeface="Montserrat"/>
              <a:sym typeface="Montserrat"/>
            </a:endParaRPr>
          </a:p>
        </p:txBody>
      </p:sp>
      <p:sp>
        <p:nvSpPr>
          <p:cNvPr id="70" name="Google Shape;70;p15"/>
          <p:cNvSpPr/>
          <p:nvPr/>
        </p:nvSpPr>
        <p:spPr>
          <a:xfrm>
            <a:off x="723625" y="2979075"/>
            <a:ext cx="419400" cy="419400"/>
          </a:xfrm>
          <a:prstGeom prst="diamond">
            <a:avLst/>
          </a:prstGeom>
          <a:gradFill>
            <a:gsLst>
              <a:gs pos="0">
                <a:srgbClr val="FC9055"/>
              </a:gs>
              <a:gs pos="100000">
                <a:srgbClr val="C44C0B"/>
              </a:gs>
            </a:gsLst>
            <a:lin ang="5400012" scaled="0"/>
          </a:gra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3</a:t>
            </a:r>
            <a:endParaRPr b="1" sz="1200">
              <a:solidFill>
                <a:schemeClr val="lt1"/>
              </a:solidFill>
              <a:latin typeface="Montserrat"/>
              <a:ea typeface="Montserrat"/>
              <a:cs typeface="Montserrat"/>
              <a:sym typeface="Montserrat"/>
            </a:endParaRPr>
          </a:p>
        </p:txBody>
      </p:sp>
      <p:sp>
        <p:nvSpPr>
          <p:cNvPr id="71" name="Google Shape;71;p15"/>
          <p:cNvSpPr/>
          <p:nvPr/>
        </p:nvSpPr>
        <p:spPr>
          <a:xfrm>
            <a:off x="723625" y="3564650"/>
            <a:ext cx="419400" cy="419400"/>
          </a:xfrm>
          <a:prstGeom prst="diamond">
            <a:avLst/>
          </a:prstGeom>
          <a:gradFill>
            <a:gsLst>
              <a:gs pos="0">
                <a:srgbClr val="FC9055"/>
              </a:gs>
              <a:gs pos="100000">
                <a:srgbClr val="C44C0B"/>
              </a:gs>
            </a:gsLst>
            <a:lin ang="5400012" scaled="0"/>
          </a:gra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4</a:t>
            </a:r>
            <a:endParaRPr b="1" sz="1200">
              <a:solidFill>
                <a:schemeClr val="lt1"/>
              </a:solidFill>
              <a:latin typeface="Montserrat"/>
              <a:ea typeface="Montserrat"/>
              <a:cs typeface="Montserrat"/>
              <a:sym typeface="Montserrat"/>
            </a:endParaRPr>
          </a:p>
        </p:txBody>
      </p:sp>
      <p:sp>
        <p:nvSpPr>
          <p:cNvPr id="72" name="Google Shape;72;p15"/>
          <p:cNvSpPr txBox="1"/>
          <p:nvPr>
            <p:ph idx="2" type="body"/>
          </p:nvPr>
        </p:nvSpPr>
        <p:spPr>
          <a:xfrm>
            <a:off x="1218350" y="2362050"/>
            <a:ext cx="7028400" cy="419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73" name="Google Shape;73;p15"/>
          <p:cNvSpPr txBox="1"/>
          <p:nvPr>
            <p:ph idx="3" type="body"/>
          </p:nvPr>
        </p:nvSpPr>
        <p:spPr>
          <a:xfrm>
            <a:off x="1214900" y="2979075"/>
            <a:ext cx="7028400" cy="419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74" name="Google Shape;74;p15"/>
          <p:cNvSpPr txBox="1"/>
          <p:nvPr>
            <p:ph idx="4" type="body"/>
          </p:nvPr>
        </p:nvSpPr>
        <p:spPr>
          <a:xfrm>
            <a:off x="1221800" y="3564650"/>
            <a:ext cx="7028400" cy="419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grpSp>
        <p:nvGrpSpPr>
          <p:cNvPr id="75" name="Google Shape;75;p15"/>
          <p:cNvGrpSpPr/>
          <p:nvPr/>
        </p:nvGrpSpPr>
        <p:grpSpPr>
          <a:xfrm>
            <a:off x="6378463" y="-308850"/>
            <a:ext cx="2560800" cy="919800"/>
            <a:chOff x="6378463" y="-308850"/>
            <a:chExt cx="2560800" cy="919800"/>
          </a:xfrm>
        </p:grpSpPr>
        <p:sp>
          <p:nvSpPr>
            <p:cNvPr id="76" name="Google Shape;76;p15"/>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77" name="Google Shape;77;p15"/>
            <p:cNvPicPr preferRelativeResize="0"/>
            <p:nvPr/>
          </p:nvPicPr>
          <p:blipFill>
            <a:blip r:embed="rId2">
              <a:alphaModFix/>
            </a:blip>
            <a:stretch>
              <a:fillRect/>
            </a:stretch>
          </p:blipFill>
          <p:spPr>
            <a:xfrm>
              <a:off x="6564763" y="76073"/>
              <a:ext cx="2188180" cy="449575"/>
            </a:xfrm>
            <a:prstGeom prst="rect">
              <a:avLst/>
            </a:prstGeom>
            <a:noFill/>
            <a:ln>
              <a:noFill/>
            </a:ln>
          </p:spPr>
        </p:pic>
      </p:grpSp>
      <p:sp>
        <p:nvSpPr>
          <p:cNvPr id="78" name="Google Shape;78;p15"/>
          <p:cNvSpPr txBox="1"/>
          <p:nvPr>
            <p:ph idx="12" type="sldNum"/>
          </p:nvPr>
        </p:nvSpPr>
        <p:spPr>
          <a:xfrm>
            <a:off x="2917950" y="476725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a:lvl1pPr>
            <a:lvl2pPr indent="0" lvl="1" marL="0" marR="0" rtl="0" algn="ctr">
              <a:spcBef>
                <a:spcPts val="0"/>
              </a:spcBef>
              <a:buNone/>
              <a:defRPr/>
            </a:lvl2pPr>
            <a:lvl3pPr indent="0" lvl="2" marL="0" marR="0" rtl="0" algn="ctr">
              <a:spcBef>
                <a:spcPts val="0"/>
              </a:spcBef>
              <a:buNone/>
              <a:defRPr/>
            </a:lvl3pPr>
            <a:lvl4pPr indent="0" lvl="3" marL="0" marR="0" rtl="0" algn="ctr">
              <a:spcBef>
                <a:spcPts val="0"/>
              </a:spcBef>
              <a:buNone/>
              <a:defRPr/>
            </a:lvl4pPr>
            <a:lvl5pPr indent="0" lvl="4" marL="0" marR="0" rtl="0" algn="ctr">
              <a:spcBef>
                <a:spcPts val="0"/>
              </a:spcBef>
              <a:buNone/>
              <a:defRPr/>
            </a:lvl5pPr>
            <a:lvl6pPr indent="0" lvl="5" marL="0" marR="0" rtl="0" algn="ctr">
              <a:spcBef>
                <a:spcPts val="0"/>
              </a:spcBef>
              <a:buNone/>
              <a:defRPr/>
            </a:lvl6pPr>
            <a:lvl7pPr indent="0" lvl="6" marL="0" marR="0" rtl="0" algn="ctr">
              <a:spcBef>
                <a:spcPts val="0"/>
              </a:spcBef>
              <a:buNone/>
              <a:defRPr/>
            </a:lvl7pPr>
            <a:lvl8pPr indent="0" lvl="7" marL="0" marR="0" rtl="0" algn="ctr">
              <a:spcBef>
                <a:spcPts val="0"/>
              </a:spcBef>
              <a:buNone/>
              <a:defRPr/>
            </a:lvl8pPr>
            <a:lvl9pPr indent="0" lvl="8" marL="0" marR="0" rtl="0" algn="ctr">
              <a:spcBef>
                <a:spcPts val="0"/>
              </a:spcBef>
              <a:buNone/>
              <a:defRPr/>
            </a:lvl9pPr>
          </a:lstStyle>
          <a:p>
            <a:pPr indent="0" lvl="0" marL="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sp>
        <p:nvSpPr>
          <p:cNvPr id="79" name="Google Shape;79;p15"/>
          <p:cNvSpPr txBox="1"/>
          <p:nvPr>
            <p:ph idx="5"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000">
                <a:solidFill>
                  <a:schemeClr val="lt1"/>
                </a:solidFill>
              </a:defRPr>
            </a:lvl1pPr>
            <a:lvl2pPr indent="0" lvl="1" marL="0" rtl="0" algn="r">
              <a:spcBef>
                <a:spcPts val="0"/>
              </a:spcBef>
              <a:buNone/>
              <a:defRPr sz="1000">
                <a:solidFill>
                  <a:schemeClr val="lt1"/>
                </a:solidFill>
              </a:defRPr>
            </a:lvl2pPr>
            <a:lvl3pPr indent="0" lvl="2" marL="0" rtl="0" algn="r">
              <a:spcBef>
                <a:spcPts val="0"/>
              </a:spcBef>
              <a:buNone/>
              <a:defRPr sz="1000">
                <a:solidFill>
                  <a:schemeClr val="lt1"/>
                </a:solidFill>
              </a:defRPr>
            </a:lvl3pPr>
            <a:lvl4pPr indent="0" lvl="3" marL="0" rtl="0" algn="r">
              <a:spcBef>
                <a:spcPts val="0"/>
              </a:spcBef>
              <a:buNone/>
              <a:defRPr sz="1000">
                <a:solidFill>
                  <a:schemeClr val="lt1"/>
                </a:solidFill>
              </a:defRPr>
            </a:lvl4pPr>
            <a:lvl5pPr indent="0" lvl="4" marL="0" rtl="0" algn="r">
              <a:spcBef>
                <a:spcPts val="0"/>
              </a:spcBef>
              <a:buNone/>
              <a:defRPr sz="1000">
                <a:solidFill>
                  <a:schemeClr val="lt1"/>
                </a:solidFill>
              </a:defRPr>
            </a:lvl5pPr>
            <a:lvl6pPr indent="0" lvl="5" marL="0" rtl="0" algn="r">
              <a:spcBef>
                <a:spcPts val="0"/>
              </a:spcBef>
              <a:buNone/>
              <a:defRPr sz="1000">
                <a:solidFill>
                  <a:schemeClr val="lt1"/>
                </a:solidFill>
              </a:defRPr>
            </a:lvl6pPr>
            <a:lvl7pPr indent="0" lvl="6" marL="0" rtl="0" algn="r">
              <a:spcBef>
                <a:spcPts val="0"/>
              </a:spcBef>
              <a:buNone/>
              <a:defRPr sz="1000">
                <a:solidFill>
                  <a:schemeClr val="lt1"/>
                </a:solidFill>
              </a:defRPr>
            </a:lvl7pPr>
            <a:lvl8pPr indent="0" lvl="7" marL="0" rtl="0" algn="r">
              <a:spcBef>
                <a:spcPts val="0"/>
              </a:spcBef>
              <a:buNone/>
              <a:defRPr sz="1000">
                <a:solidFill>
                  <a:schemeClr val="lt1"/>
                </a:solidFill>
              </a:defRPr>
            </a:lvl8pPr>
            <a:lvl9pPr indent="0" lvl="8" marL="0" rt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5"/>
          <p:cNvSpPr/>
          <p:nvPr/>
        </p:nvSpPr>
        <p:spPr>
          <a:xfrm>
            <a:off x="538125" y="387450"/>
            <a:ext cx="90600" cy="735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Montserrat ExtraBold"/>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 name="Google Shape;83;p16"/>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84" name="Google Shape;84;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16"/>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a:lvl1pPr>
            <a:lvl2pPr indent="0" lvl="1" marL="0" marR="0" rtl="0" algn="ctr">
              <a:spcBef>
                <a:spcPts val="0"/>
              </a:spcBef>
              <a:buNone/>
              <a:defRPr/>
            </a:lvl2pPr>
            <a:lvl3pPr indent="0" lvl="2" marL="0" marR="0" rtl="0" algn="ctr">
              <a:spcBef>
                <a:spcPts val="0"/>
              </a:spcBef>
              <a:buNone/>
              <a:defRPr/>
            </a:lvl3pPr>
            <a:lvl4pPr indent="0" lvl="3" marL="0" marR="0" rtl="0" algn="ctr">
              <a:spcBef>
                <a:spcPts val="0"/>
              </a:spcBef>
              <a:buNone/>
              <a:defRPr/>
            </a:lvl4pPr>
            <a:lvl5pPr indent="0" lvl="4" marL="0" marR="0" rtl="0" algn="ctr">
              <a:spcBef>
                <a:spcPts val="0"/>
              </a:spcBef>
              <a:buNone/>
              <a:defRPr/>
            </a:lvl5pPr>
            <a:lvl6pPr indent="0" lvl="5" marL="0" marR="0" rtl="0" algn="ctr">
              <a:spcBef>
                <a:spcPts val="0"/>
              </a:spcBef>
              <a:buNone/>
              <a:defRPr/>
            </a:lvl6pPr>
            <a:lvl7pPr indent="0" lvl="6" marL="0" marR="0" rtl="0" algn="ctr">
              <a:spcBef>
                <a:spcPts val="0"/>
              </a:spcBef>
              <a:buNone/>
              <a:defRPr/>
            </a:lvl7pPr>
            <a:lvl8pPr indent="0" lvl="7" marL="0" marR="0" rtl="0" algn="ctr">
              <a:spcBef>
                <a:spcPts val="0"/>
              </a:spcBef>
              <a:buNone/>
              <a:defRPr/>
            </a:lvl8pPr>
            <a:lvl9pPr indent="0" lvl="8" marL="0" marR="0" rtl="0" algn="ctr">
              <a:spcBef>
                <a:spcPts val="0"/>
              </a:spcBef>
              <a:buNone/>
              <a:defRPr/>
            </a:lvl9pPr>
          </a:lstStyle>
          <a:p>
            <a:pPr indent="0" lvl="0" marL="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sp>
        <p:nvSpPr>
          <p:cNvPr id="87" name="Google Shape;87;p16"/>
          <p:cNvSpPr txBox="1"/>
          <p:nvPr>
            <p:ph idx="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000">
                <a:solidFill>
                  <a:schemeClr val="lt1"/>
                </a:solidFill>
              </a:defRPr>
            </a:lvl1pPr>
            <a:lvl2pPr indent="0" lvl="1" marL="0" rtl="0" algn="r">
              <a:spcBef>
                <a:spcPts val="0"/>
              </a:spcBef>
              <a:buNone/>
              <a:defRPr sz="1000">
                <a:solidFill>
                  <a:schemeClr val="lt1"/>
                </a:solidFill>
              </a:defRPr>
            </a:lvl2pPr>
            <a:lvl3pPr indent="0" lvl="2" marL="0" rtl="0" algn="r">
              <a:spcBef>
                <a:spcPts val="0"/>
              </a:spcBef>
              <a:buNone/>
              <a:defRPr sz="1000">
                <a:solidFill>
                  <a:schemeClr val="lt1"/>
                </a:solidFill>
              </a:defRPr>
            </a:lvl3pPr>
            <a:lvl4pPr indent="0" lvl="3" marL="0" rtl="0" algn="r">
              <a:spcBef>
                <a:spcPts val="0"/>
              </a:spcBef>
              <a:buNone/>
              <a:defRPr sz="1000">
                <a:solidFill>
                  <a:schemeClr val="lt1"/>
                </a:solidFill>
              </a:defRPr>
            </a:lvl4pPr>
            <a:lvl5pPr indent="0" lvl="4" marL="0" rtl="0" algn="r">
              <a:spcBef>
                <a:spcPts val="0"/>
              </a:spcBef>
              <a:buNone/>
              <a:defRPr sz="1000">
                <a:solidFill>
                  <a:schemeClr val="lt1"/>
                </a:solidFill>
              </a:defRPr>
            </a:lvl5pPr>
            <a:lvl6pPr indent="0" lvl="5" marL="0" rtl="0" algn="r">
              <a:spcBef>
                <a:spcPts val="0"/>
              </a:spcBef>
              <a:buNone/>
              <a:defRPr sz="1000">
                <a:solidFill>
                  <a:schemeClr val="lt1"/>
                </a:solidFill>
              </a:defRPr>
            </a:lvl6pPr>
            <a:lvl7pPr indent="0" lvl="6" marL="0" rtl="0" algn="r">
              <a:spcBef>
                <a:spcPts val="0"/>
              </a:spcBef>
              <a:buNone/>
              <a:defRPr sz="1000">
                <a:solidFill>
                  <a:schemeClr val="lt1"/>
                </a:solidFill>
              </a:defRPr>
            </a:lvl7pPr>
            <a:lvl8pPr indent="0" lvl="7" marL="0" rtl="0" algn="r">
              <a:spcBef>
                <a:spcPts val="0"/>
              </a:spcBef>
              <a:buNone/>
              <a:defRPr sz="1000">
                <a:solidFill>
                  <a:schemeClr val="lt1"/>
                </a:solidFill>
              </a:defRPr>
            </a:lvl8pPr>
            <a:lvl9pPr indent="0" lvl="8" marL="0" rt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88" name="Google Shape;88;p16"/>
          <p:cNvGrpSpPr/>
          <p:nvPr/>
        </p:nvGrpSpPr>
        <p:grpSpPr>
          <a:xfrm>
            <a:off x="6378463" y="-308850"/>
            <a:ext cx="2560800" cy="919800"/>
            <a:chOff x="6378463" y="-308850"/>
            <a:chExt cx="2560800" cy="919800"/>
          </a:xfrm>
        </p:grpSpPr>
        <p:sp>
          <p:nvSpPr>
            <p:cNvPr id="89" name="Google Shape;89;p16"/>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90" name="Google Shape;90;p16"/>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1" name="Shape 91"/>
        <p:cNvGrpSpPr/>
        <p:nvPr/>
      </p:nvGrpSpPr>
      <p:grpSpPr>
        <a:xfrm>
          <a:off x="0" y="0"/>
          <a:ext cx="0" cy="0"/>
          <a:chOff x="0" y="0"/>
          <a:chExt cx="0" cy="0"/>
        </a:xfrm>
      </p:grpSpPr>
      <p:sp>
        <p:nvSpPr>
          <p:cNvPr id="92" name="Google Shape;92;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1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4" name="Google Shape;94;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17"/>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a:lvl1pPr>
            <a:lvl2pPr indent="0" lvl="1" marL="0" marR="0" rtl="0" algn="ctr">
              <a:spcBef>
                <a:spcPts val="0"/>
              </a:spcBef>
              <a:buNone/>
              <a:defRPr/>
            </a:lvl2pPr>
            <a:lvl3pPr indent="0" lvl="2" marL="0" marR="0" rtl="0" algn="ctr">
              <a:spcBef>
                <a:spcPts val="0"/>
              </a:spcBef>
              <a:buNone/>
              <a:defRPr/>
            </a:lvl3pPr>
            <a:lvl4pPr indent="0" lvl="3" marL="0" marR="0" rtl="0" algn="ctr">
              <a:spcBef>
                <a:spcPts val="0"/>
              </a:spcBef>
              <a:buNone/>
              <a:defRPr/>
            </a:lvl4pPr>
            <a:lvl5pPr indent="0" lvl="4" marL="0" marR="0" rtl="0" algn="ctr">
              <a:spcBef>
                <a:spcPts val="0"/>
              </a:spcBef>
              <a:buNone/>
              <a:defRPr/>
            </a:lvl5pPr>
            <a:lvl6pPr indent="0" lvl="5" marL="0" marR="0" rtl="0" algn="ctr">
              <a:spcBef>
                <a:spcPts val="0"/>
              </a:spcBef>
              <a:buNone/>
              <a:defRPr/>
            </a:lvl6pPr>
            <a:lvl7pPr indent="0" lvl="6" marL="0" marR="0" rtl="0" algn="ctr">
              <a:spcBef>
                <a:spcPts val="0"/>
              </a:spcBef>
              <a:buNone/>
              <a:defRPr/>
            </a:lvl7pPr>
            <a:lvl8pPr indent="0" lvl="7" marL="0" marR="0" rtl="0" algn="ctr">
              <a:spcBef>
                <a:spcPts val="0"/>
              </a:spcBef>
              <a:buNone/>
              <a:defRPr/>
            </a:lvl8pPr>
            <a:lvl9pPr indent="0" lvl="8" marL="0" marR="0" rtl="0" algn="ctr">
              <a:spcBef>
                <a:spcPts val="0"/>
              </a:spcBef>
              <a:buNone/>
              <a:defRPr/>
            </a:lvl9pPr>
          </a:lstStyle>
          <a:p>
            <a:pPr indent="0" lvl="0" marL="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sp>
        <p:nvSpPr>
          <p:cNvPr id="96" name="Google Shape;96;p17"/>
          <p:cNvSpPr txBox="1"/>
          <p:nvPr>
            <p:ph idx="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000">
                <a:solidFill>
                  <a:schemeClr val="lt1"/>
                </a:solidFill>
              </a:defRPr>
            </a:lvl1pPr>
            <a:lvl2pPr indent="0" lvl="1" marL="0" rtl="0" algn="r">
              <a:spcBef>
                <a:spcPts val="0"/>
              </a:spcBef>
              <a:buNone/>
              <a:defRPr sz="1000">
                <a:solidFill>
                  <a:schemeClr val="lt1"/>
                </a:solidFill>
              </a:defRPr>
            </a:lvl2pPr>
            <a:lvl3pPr indent="0" lvl="2" marL="0" rtl="0" algn="r">
              <a:spcBef>
                <a:spcPts val="0"/>
              </a:spcBef>
              <a:buNone/>
              <a:defRPr sz="1000">
                <a:solidFill>
                  <a:schemeClr val="lt1"/>
                </a:solidFill>
              </a:defRPr>
            </a:lvl3pPr>
            <a:lvl4pPr indent="0" lvl="3" marL="0" rtl="0" algn="r">
              <a:spcBef>
                <a:spcPts val="0"/>
              </a:spcBef>
              <a:buNone/>
              <a:defRPr sz="1000">
                <a:solidFill>
                  <a:schemeClr val="lt1"/>
                </a:solidFill>
              </a:defRPr>
            </a:lvl4pPr>
            <a:lvl5pPr indent="0" lvl="4" marL="0" rtl="0" algn="r">
              <a:spcBef>
                <a:spcPts val="0"/>
              </a:spcBef>
              <a:buNone/>
              <a:defRPr sz="1000">
                <a:solidFill>
                  <a:schemeClr val="lt1"/>
                </a:solidFill>
              </a:defRPr>
            </a:lvl5pPr>
            <a:lvl6pPr indent="0" lvl="5" marL="0" rtl="0" algn="r">
              <a:spcBef>
                <a:spcPts val="0"/>
              </a:spcBef>
              <a:buNone/>
              <a:defRPr sz="1000">
                <a:solidFill>
                  <a:schemeClr val="lt1"/>
                </a:solidFill>
              </a:defRPr>
            </a:lvl6pPr>
            <a:lvl7pPr indent="0" lvl="6" marL="0" rtl="0" algn="r">
              <a:spcBef>
                <a:spcPts val="0"/>
              </a:spcBef>
              <a:buNone/>
              <a:defRPr sz="1000">
                <a:solidFill>
                  <a:schemeClr val="lt1"/>
                </a:solidFill>
              </a:defRPr>
            </a:lvl7pPr>
            <a:lvl8pPr indent="0" lvl="7" marL="0" rtl="0" algn="r">
              <a:spcBef>
                <a:spcPts val="0"/>
              </a:spcBef>
              <a:buNone/>
              <a:defRPr sz="1000">
                <a:solidFill>
                  <a:schemeClr val="lt1"/>
                </a:solidFill>
              </a:defRPr>
            </a:lvl8pPr>
            <a:lvl9pPr indent="0" lvl="8" marL="0" rt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97" name="Google Shape;97;p17"/>
          <p:cNvGrpSpPr/>
          <p:nvPr/>
        </p:nvGrpSpPr>
        <p:grpSpPr>
          <a:xfrm>
            <a:off x="6378463" y="-308850"/>
            <a:ext cx="2560800" cy="919800"/>
            <a:chOff x="6378463" y="-308850"/>
            <a:chExt cx="2560800" cy="919800"/>
          </a:xfrm>
        </p:grpSpPr>
        <p:sp>
          <p:nvSpPr>
            <p:cNvPr id="98" name="Google Shape;98;p17"/>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99" name="Google Shape;99;p17"/>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0" name="Shape 100"/>
        <p:cNvGrpSpPr/>
        <p:nvPr/>
      </p:nvGrpSpPr>
      <p:grpSpPr>
        <a:xfrm>
          <a:off x="0" y="0"/>
          <a:ext cx="0" cy="0"/>
          <a:chOff x="0" y="0"/>
          <a:chExt cx="0" cy="0"/>
        </a:xfrm>
      </p:grpSpPr>
      <p:sp>
        <p:nvSpPr>
          <p:cNvPr id="101" name="Google Shape;101;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2" name="Google Shape;102;p1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3" name="Google Shape;103;p1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4" name="Google Shape;104;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18"/>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a:lvl1pPr>
            <a:lvl2pPr indent="0" lvl="1" marL="0" marR="0" rtl="0" algn="ctr">
              <a:spcBef>
                <a:spcPts val="0"/>
              </a:spcBef>
              <a:buNone/>
              <a:defRPr/>
            </a:lvl2pPr>
            <a:lvl3pPr indent="0" lvl="2" marL="0" marR="0" rtl="0" algn="ctr">
              <a:spcBef>
                <a:spcPts val="0"/>
              </a:spcBef>
              <a:buNone/>
              <a:defRPr/>
            </a:lvl3pPr>
            <a:lvl4pPr indent="0" lvl="3" marL="0" marR="0" rtl="0" algn="ctr">
              <a:spcBef>
                <a:spcPts val="0"/>
              </a:spcBef>
              <a:buNone/>
              <a:defRPr/>
            </a:lvl4pPr>
            <a:lvl5pPr indent="0" lvl="4" marL="0" marR="0" rtl="0" algn="ctr">
              <a:spcBef>
                <a:spcPts val="0"/>
              </a:spcBef>
              <a:buNone/>
              <a:defRPr/>
            </a:lvl5pPr>
            <a:lvl6pPr indent="0" lvl="5" marL="0" marR="0" rtl="0" algn="ctr">
              <a:spcBef>
                <a:spcPts val="0"/>
              </a:spcBef>
              <a:buNone/>
              <a:defRPr/>
            </a:lvl6pPr>
            <a:lvl7pPr indent="0" lvl="6" marL="0" marR="0" rtl="0" algn="ctr">
              <a:spcBef>
                <a:spcPts val="0"/>
              </a:spcBef>
              <a:buNone/>
              <a:defRPr/>
            </a:lvl7pPr>
            <a:lvl8pPr indent="0" lvl="7" marL="0" marR="0" rtl="0" algn="ctr">
              <a:spcBef>
                <a:spcPts val="0"/>
              </a:spcBef>
              <a:buNone/>
              <a:defRPr/>
            </a:lvl8pPr>
            <a:lvl9pPr indent="0" lvl="8" marL="0" marR="0" rtl="0" algn="ctr">
              <a:spcBef>
                <a:spcPts val="0"/>
              </a:spcBef>
              <a:buNone/>
              <a:defRPr/>
            </a:lvl9pPr>
          </a:lstStyle>
          <a:p>
            <a:pPr indent="0" lvl="0" marL="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sp>
        <p:nvSpPr>
          <p:cNvPr id="107" name="Google Shape;107;p18"/>
          <p:cNvSpPr txBox="1"/>
          <p:nvPr>
            <p:ph idx="3"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000">
                <a:solidFill>
                  <a:schemeClr val="lt1"/>
                </a:solidFill>
              </a:defRPr>
            </a:lvl1pPr>
            <a:lvl2pPr indent="0" lvl="1" marL="0" rtl="0" algn="r">
              <a:spcBef>
                <a:spcPts val="0"/>
              </a:spcBef>
              <a:buNone/>
              <a:defRPr sz="1000">
                <a:solidFill>
                  <a:schemeClr val="lt1"/>
                </a:solidFill>
              </a:defRPr>
            </a:lvl2pPr>
            <a:lvl3pPr indent="0" lvl="2" marL="0" rtl="0" algn="r">
              <a:spcBef>
                <a:spcPts val="0"/>
              </a:spcBef>
              <a:buNone/>
              <a:defRPr sz="1000">
                <a:solidFill>
                  <a:schemeClr val="lt1"/>
                </a:solidFill>
              </a:defRPr>
            </a:lvl3pPr>
            <a:lvl4pPr indent="0" lvl="3" marL="0" rtl="0" algn="r">
              <a:spcBef>
                <a:spcPts val="0"/>
              </a:spcBef>
              <a:buNone/>
              <a:defRPr sz="1000">
                <a:solidFill>
                  <a:schemeClr val="lt1"/>
                </a:solidFill>
              </a:defRPr>
            </a:lvl4pPr>
            <a:lvl5pPr indent="0" lvl="4" marL="0" rtl="0" algn="r">
              <a:spcBef>
                <a:spcPts val="0"/>
              </a:spcBef>
              <a:buNone/>
              <a:defRPr sz="1000">
                <a:solidFill>
                  <a:schemeClr val="lt1"/>
                </a:solidFill>
              </a:defRPr>
            </a:lvl5pPr>
            <a:lvl6pPr indent="0" lvl="5" marL="0" rtl="0" algn="r">
              <a:spcBef>
                <a:spcPts val="0"/>
              </a:spcBef>
              <a:buNone/>
              <a:defRPr sz="1000">
                <a:solidFill>
                  <a:schemeClr val="lt1"/>
                </a:solidFill>
              </a:defRPr>
            </a:lvl6pPr>
            <a:lvl7pPr indent="0" lvl="6" marL="0" rtl="0" algn="r">
              <a:spcBef>
                <a:spcPts val="0"/>
              </a:spcBef>
              <a:buNone/>
              <a:defRPr sz="1000">
                <a:solidFill>
                  <a:schemeClr val="lt1"/>
                </a:solidFill>
              </a:defRPr>
            </a:lvl7pPr>
            <a:lvl8pPr indent="0" lvl="7" marL="0" rtl="0" algn="r">
              <a:spcBef>
                <a:spcPts val="0"/>
              </a:spcBef>
              <a:buNone/>
              <a:defRPr sz="1000">
                <a:solidFill>
                  <a:schemeClr val="lt1"/>
                </a:solidFill>
              </a:defRPr>
            </a:lvl8pPr>
            <a:lvl9pPr indent="0" lvl="8" marL="0" rt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108" name="Google Shape;108;p18"/>
          <p:cNvGrpSpPr/>
          <p:nvPr/>
        </p:nvGrpSpPr>
        <p:grpSpPr>
          <a:xfrm>
            <a:off x="6378463" y="-308850"/>
            <a:ext cx="2560800" cy="919800"/>
            <a:chOff x="6378463" y="-308850"/>
            <a:chExt cx="2560800" cy="919800"/>
          </a:xfrm>
        </p:grpSpPr>
        <p:sp>
          <p:nvSpPr>
            <p:cNvPr id="109" name="Google Shape;109;p18"/>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110" name="Google Shape;110;p18"/>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1" name="Shape 111"/>
        <p:cNvGrpSpPr/>
        <p:nvPr/>
      </p:nvGrpSpPr>
      <p:grpSpPr>
        <a:xfrm>
          <a:off x="0" y="0"/>
          <a:ext cx="0" cy="0"/>
          <a:chOff x="0" y="0"/>
          <a:chExt cx="0" cy="0"/>
        </a:xfrm>
      </p:grpSpPr>
      <p:sp>
        <p:nvSpPr>
          <p:cNvPr id="112" name="Google Shape;112;p1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3" name="Google Shape;113;p19"/>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14" name="Google Shape;114;p19"/>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5" name="Google Shape;115;p1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16" name="Google Shape;116;p19"/>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7" name="Google Shape;117;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19"/>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a:lvl1pPr>
            <a:lvl2pPr indent="0" lvl="1" marL="0" marR="0" rtl="0" algn="ctr">
              <a:spcBef>
                <a:spcPts val="0"/>
              </a:spcBef>
              <a:buNone/>
              <a:defRPr/>
            </a:lvl2pPr>
            <a:lvl3pPr indent="0" lvl="2" marL="0" marR="0" rtl="0" algn="ctr">
              <a:spcBef>
                <a:spcPts val="0"/>
              </a:spcBef>
              <a:buNone/>
              <a:defRPr/>
            </a:lvl3pPr>
            <a:lvl4pPr indent="0" lvl="3" marL="0" marR="0" rtl="0" algn="ctr">
              <a:spcBef>
                <a:spcPts val="0"/>
              </a:spcBef>
              <a:buNone/>
              <a:defRPr/>
            </a:lvl4pPr>
            <a:lvl5pPr indent="0" lvl="4" marL="0" marR="0" rtl="0" algn="ctr">
              <a:spcBef>
                <a:spcPts val="0"/>
              </a:spcBef>
              <a:buNone/>
              <a:defRPr/>
            </a:lvl5pPr>
            <a:lvl6pPr indent="0" lvl="5" marL="0" marR="0" rtl="0" algn="ctr">
              <a:spcBef>
                <a:spcPts val="0"/>
              </a:spcBef>
              <a:buNone/>
              <a:defRPr/>
            </a:lvl6pPr>
            <a:lvl7pPr indent="0" lvl="6" marL="0" marR="0" rtl="0" algn="ctr">
              <a:spcBef>
                <a:spcPts val="0"/>
              </a:spcBef>
              <a:buNone/>
              <a:defRPr/>
            </a:lvl7pPr>
            <a:lvl8pPr indent="0" lvl="7" marL="0" marR="0" rtl="0" algn="ctr">
              <a:spcBef>
                <a:spcPts val="0"/>
              </a:spcBef>
              <a:buNone/>
              <a:defRPr/>
            </a:lvl8pPr>
            <a:lvl9pPr indent="0" lvl="8" marL="0" marR="0" rtl="0" algn="ctr">
              <a:spcBef>
                <a:spcPts val="0"/>
              </a:spcBef>
              <a:buNone/>
              <a:defRPr/>
            </a:lvl9pPr>
          </a:lstStyle>
          <a:p>
            <a:pPr indent="0" lvl="0" marL="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sp>
        <p:nvSpPr>
          <p:cNvPr id="120" name="Google Shape;120;p19"/>
          <p:cNvSpPr txBox="1"/>
          <p:nvPr>
            <p:ph idx="5"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000">
                <a:solidFill>
                  <a:schemeClr val="lt1"/>
                </a:solidFill>
              </a:defRPr>
            </a:lvl1pPr>
            <a:lvl2pPr indent="0" lvl="1" marL="0" rtl="0" algn="r">
              <a:spcBef>
                <a:spcPts val="0"/>
              </a:spcBef>
              <a:buNone/>
              <a:defRPr sz="1000">
                <a:solidFill>
                  <a:schemeClr val="lt1"/>
                </a:solidFill>
              </a:defRPr>
            </a:lvl2pPr>
            <a:lvl3pPr indent="0" lvl="2" marL="0" rtl="0" algn="r">
              <a:spcBef>
                <a:spcPts val="0"/>
              </a:spcBef>
              <a:buNone/>
              <a:defRPr sz="1000">
                <a:solidFill>
                  <a:schemeClr val="lt1"/>
                </a:solidFill>
              </a:defRPr>
            </a:lvl3pPr>
            <a:lvl4pPr indent="0" lvl="3" marL="0" rtl="0" algn="r">
              <a:spcBef>
                <a:spcPts val="0"/>
              </a:spcBef>
              <a:buNone/>
              <a:defRPr sz="1000">
                <a:solidFill>
                  <a:schemeClr val="lt1"/>
                </a:solidFill>
              </a:defRPr>
            </a:lvl4pPr>
            <a:lvl5pPr indent="0" lvl="4" marL="0" rtl="0" algn="r">
              <a:spcBef>
                <a:spcPts val="0"/>
              </a:spcBef>
              <a:buNone/>
              <a:defRPr sz="1000">
                <a:solidFill>
                  <a:schemeClr val="lt1"/>
                </a:solidFill>
              </a:defRPr>
            </a:lvl5pPr>
            <a:lvl6pPr indent="0" lvl="5" marL="0" rtl="0" algn="r">
              <a:spcBef>
                <a:spcPts val="0"/>
              </a:spcBef>
              <a:buNone/>
              <a:defRPr sz="1000">
                <a:solidFill>
                  <a:schemeClr val="lt1"/>
                </a:solidFill>
              </a:defRPr>
            </a:lvl6pPr>
            <a:lvl7pPr indent="0" lvl="6" marL="0" rtl="0" algn="r">
              <a:spcBef>
                <a:spcPts val="0"/>
              </a:spcBef>
              <a:buNone/>
              <a:defRPr sz="1000">
                <a:solidFill>
                  <a:schemeClr val="lt1"/>
                </a:solidFill>
              </a:defRPr>
            </a:lvl7pPr>
            <a:lvl8pPr indent="0" lvl="7" marL="0" rtl="0" algn="r">
              <a:spcBef>
                <a:spcPts val="0"/>
              </a:spcBef>
              <a:buNone/>
              <a:defRPr sz="1000">
                <a:solidFill>
                  <a:schemeClr val="lt1"/>
                </a:solidFill>
              </a:defRPr>
            </a:lvl8pPr>
            <a:lvl9pPr indent="0" lvl="8" marL="0" rt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121" name="Google Shape;121;p19"/>
          <p:cNvGrpSpPr/>
          <p:nvPr/>
        </p:nvGrpSpPr>
        <p:grpSpPr>
          <a:xfrm>
            <a:off x="6378463" y="-308850"/>
            <a:ext cx="2560800" cy="919800"/>
            <a:chOff x="6378463" y="-308850"/>
            <a:chExt cx="2560800" cy="919800"/>
          </a:xfrm>
        </p:grpSpPr>
        <p:sp>
          <p:nvSpPr>
            <p:cNvPr id="122" name="Google Shape;122;p19"/>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123" name="Google Shape;123;p19"/>
            <p:cNvPicPr preferRelativeResize="0"/>
            <p:nvPr/>
          </p:nvPicPr>
          <p:blipFill>
            <a:blip r:embed="rId2">
              <a:alphaModFix/>
            </a:blip>
            <a:stretch>
              <a:fillRect/>
            </a:stretch>
          </p:blipFill>
          <p:spPr>
            <a:xfrm>
              <a:off x="6564763" y="76073"/>
              <a:ext cx="2188180" cy="449575"/>
            </a:xfrm>
            <a:prstGeom prst="rect">
              <a:avLst/>
            </a:prstGeom>
            <a:noFill/>
            <a:ln>
              <a:noFill/>
            </a:ln>
          </p:spPr>
        </p:pic>
      </p:grpSp>
      <p:sp>
        <p:nvSpPr>
          <p:cNvPr id="124" name="Google Shape;124;p19"/>
          <p:cNvSpPr/>
          <p:nvPr/>
        </p:nvSpPr>
        <p:spPr>
          <a:xfrm>
            <a:off x="523876" y="1318617"/>
            <a:ext cx="3990900" cy="509700"/>
          </a:xfrm>
          <a:prstGeom prst="roundRect">
            <a:avLst>
              <a:gd fmla="val 36254" name="adj"/>
            </a:avLst>
          </a:prstGeom>
          <a:solidFill>
            <a:schemeClr val="lt1"/>
          </a:solidFill>
          <a:ln cap="flat" cmpd="sng" w="12700">
            <a:solidFill>
              <a:srgbClr val="FB661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125" name="Google Shape;125;p19"/>
          <p:cNvSpPr/>
          <p:nvPr/>
        </p:nvSpPr>
        <p:spPr>
          <a:xfrm>
            <a:off x="4653601" y="1318567"/>
            <a:ext cx="3990900" cy="509700"/>
          </a:xfrm>
          <a:prstGeom prst="roundRect">
            <a:avLst>
              <a:gd fmla="val 36254" name="adj"/>
            </a:avLst>
          </a:prstGeom>
          <a:solidFill>
            <a:schemeClr val="lt1"/>
          </a:solidFill>
          <a:ln cap="flat" cmpd="sng" w="12700">
            <a:solidFill>
              <a:srgbClr val="FB661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8" name="Google Shape;128;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p20"/>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a:lvl1pPr>
            <a:lvl2pPr indent="0" lvl="1" marL="0" marR="0" rtl="0" algn="ctr">
              <a:spcBef>
                <a:spcPts val="0"/>
              </a:spcBef>
              <a:buNone/>
              <a:defRPr/>
            </a:lvl2pPr>
            <a:lvl3pPr indent="0" lvl="2" marL="0" marR="0" rtl="0" algn="ctr">
              <a:spcBef>
                <a:spcPts val="0"/>
              </a:spcBef>
              <a:buNone/>
              <a:defRPr/>
            </a:lvl3pPr>
            <a:lvl4pPr indent="0" lvl="3" marL="0" marR="0" rtl="0" algn="ctr">
              <a:spcBef>
                <a:spcPts val="0"/>
              </a:spcBef>
              <a:buNone/>
              <a:defRPr/>
            </a:lvl4pPr>
            <a:lvl5pPr indent="0" lvl="4" marL="0" marR="0" rtl="0" algn="ctr">
              <a:spcBef>
                <a:spcPts val="0"/>
              </a:spcBef>
              <a:buNone/>
              <a:defRPr/>
            </a:lvl5pPr>
            <a:lvl6pPr indent="0" lvl="5" marL="0" marR="0" rtl="0" algn="ctr">
              <a:spcBef>
                <a:spcPts val="0"/>
              </a:spcBef>
              <a:buNone/>
              <a:defRPr/>
            </a:lvl6pPr>
            <a:lvl7pPr indent="0" lvl="6" marL="0" marR="0" rtl="0" algn="ctr">
              <a:spcBef>
                <a:spcPts val="0"/>
              </a:spcBef>
              <a:buNone/>
              <a:defRPr/>
            </a:lvl7pPr>
            <a:lvl8pPr indent="0" lvl="7" marL="0" marR="0" rtl="0" algn="ctr">
              <a:spcBef>
                <a:spcPts val="0"/>
              </a:spcBef>
              <a:buNone/>
              <a:defRPr/>
            </a:lvl8pPr>
            <a:lvl9pPr indent="0" lvl="8" marL="0" marR="0" rtl="0" algn="ctr">
              <a:spcBef>
                <a:spcPts val="0"/>
              </a:spcBef>
              <a:buNone/>
              <a:defRPr/>
            </a:lvl9pPr>
          </a:lstStyle>
          <a:p>
            <a:pPr indent="0" lvl="0" marL="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sp>
        <p:nvSpPr>
          <p:cNvPr id="131" name="Google Shape;131;p20"/>
          <p:cNvSpPr txBox="1"/>
          <p:nvPr>
            <p:ph idx="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000">
                <a:solidFill>
                  <a:schemeClr val="lt1"/>
                </a:solidFill>
              </a:defRPr>
            </a:lvl1pPr>
            <a:lvl2pPr indent="0" lvl="1" marL="0" rtl="0" algn="r">
              <a:spcBef>
                <a:spcPts val="0"/>
              </a:spcBef>
              <a:buNone/>
              <a:defRPr sz="1000">
                <a:solidFill>
                  <a:schemeClr val="lt1"/>
                </a:solidFill>
              </a:defRPr>
            </a:lvl2pPr>
            <a:lvl3pPr indent="0" lvl="2" marL="0" rtl="0" algn="r">
              <a:spcBef>
                <a:spcPts val="0"/>
              </a:spcBef>
              <a:buNone/>
              <a:defRPr sz="1000">
                <a:solidFill>
                  <a:schemeClr val="lt1"/>
                </a:solidFill>
              </a:defRPr>
            </a:lvl3pPr>
            <a:lvl4pPr indent="0" lvl="3" marL="0" rtl="0" algn="r">
              <a:spcBef>
                <a:spcPts val="0"/>
              </a:spcBef>
              <a:buNone/>
              <a:defRPr sz="1000">
                <a:solidFill>
                  <a:schemeClr val="lt1"/>
                </a:solidFill>
              </a:defRPr>
            </a:lvl4pPr>
            <a:lvl5pPr indent="0" lvl="4" marL="0" rtl="0" algn="r">
              <a:spcBef>
                <a:spcPts val="0"/>
              </a:spcBef>
              <a:buNone/>
              <a:defRPr sz="1000">
                <a:solidFill>
                  <a:schemeClr val="lt1"/>
                </a:solidFill>
              </a:defRPr>
            </a:lvl5pPr>
            <a:lvl6pPr indent="0" lvl="5" marL="0" rtl="0" algn="r">
              <a:spcBef>
                <a:spcPts val="0"/>
              </a:spcBef>
              <a:buNone/>
              <a:defRPr sz="1000">
                <a:solidFill>
                  <a:schemeClr val="lt1"/>
                </a:solidFill>
              </a:defRPr>
            </a:lvl6pPr>
            <a:lvl7pPr indent="0" lvl="6" marL="0" rtl="0" algn="r">
              <a:spcBef>
                <a:spcPts val="0"/>
              </a:spcBef>
              <a:buNone/>
              <a:defRPr sz="1000">
                <a:solidFill>
                  <a:schemeClr val="lt1"/>
                </a:solidFill>
              </a:defRPr>
            </a:lvl7pPr>
            <a:lvl8pPr indent="0" lvl="7" marL="0" rtl="0" algn="r">
              <a:spcBef>
                <a:spcPts val="0"/>
              </a:spcBef>
              <a:buNone/>
              <a:defRPr sz="1000">
                <a:solidFill>
                  <a:schemeClr val="lt1"/>
                </a:solidFill>
              </a:defRPr>
            </a:lvl8pPr>
            <a:lvl9pPr indent="0" lvl="8" marL="0" rt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132" name="Google Shape;132;p20"/>
          <p:cNvGrpSpPr/>
          <p:nvPr/>
        </p:nvGrpSpPr>
        <p:grpSpPr>
          <a:xfrm>
            <a:off x="6378463" y="-308850"/>
            <a:ext cx="2560800" cy="919800"/>
            <a:chOff x="6378463" y="-308850"/>
            <a:chExt cx="2560800" cy="919800"/>
          </a:xfrm>
        </p:grpSpPr>
        <p:sp>
          <p:nvSpPr>
            <p:cNvPr id="133" name="Google Shape;133;p20"/>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134" name="Google Shape;134;p20"/>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
        <p:nvSpPr>
          <p:cNvPr id="136" name="Google Shape;136;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21"/>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a:lvl1pPr>
            <a:lvl2pPr indent="0" lvl="1" marL="0" marR="0" rtl="0" algn="ctr">
              <a:spcBef>
                <a:spcPts val="0"/>
              </a:spcBef>
              <a:buNone/>
              <a:defRPr/>
            </a:lvl2pPr>
            <a:lvl3pPr indent="0" lvl="2" marL="0" marR="0" rtl="0" algn="ctr">
              <a:spcBef>
                <a:spcPts val="0"/>
              </a:spcBef>
              <a:buNone/>
              <a:defRPr/>
            </a:lvl3pPr>
            <a:lvl4pPr indent="0" lvl="3" marL="0" marR="0" rtl="0" algn="ctr">
              <a:spcBef>
                <a:spcPts val="0"/>
              </a:spcBef>
              <a:buNone/>
              <a:defRPr/>
            </a:lvl4pPr>
            <a:lvl5pPr indent="0" lvl="4" marL="0" marR="0" rtl="0" algn="ctr">
              <a:spcBef>
                <a:spcPts val="0"/>
              </a:spcBef>
              <a:buNone/>
              <a:defRPr/>
            </a:lvl5pPr>
            <a:lvl6pPr indent="0" lvl="5" marL="0" marR="0" rtl="0" algn="ctr">
              <a:spcBef>
                <a:spcPts val="0"/>
              </a:spcBef>
              <a:buNone/>
              <a:defRPr/>
            </a:lvl6pPr>
            <a:lvl7pPr indent="0" lvl="6" marL="0" marR="0" rtl="0" algn="ctr">
              <a:spcBef>
                <a:spcPts val="0"/>
              </a:spcBef>
              <a:buNone/>
              <a:defRPr/>
            </a:lvl7pPr>
            <a:lvl8pPr indent="0" lvl="7" marL="0" marR="0" rtl="0" algn="ctr">
              <a:spcBef>
                <a:spcPts val="0"/>
              </a:spcBef>
              <a:buNone/>
              <a:defRPr/>
            </a:lvl8pPr>
            <a:lvl9pPr indent="0" lvl="8" marL="0" marR="0" rtl="0" algn="ctr">
              <a:spcBef>
                <a:spcPts val="0"/>
              </a:spcBef>
              <a:buNone/>
              <a:defRPr/>
            </a:lvl9pPr>
          </a:lstStyle>
          <a:p>
            <a:pPr indent="0" lvl="0" marL="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sp>
        <p:nvSpPr>
          <p:cNvPr id="139" name="Google Shape;139;p21"/>
          <p:cNvSpPr txBox="1"/>
          <p:nvPr>
            <p:ph idx="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000">
                <a:solidFill>
                  <a:schemeClr val="lt1"/>
                </a:solidFill>
              </a:defRPr>
            </a:lvl1pPr>
            <a:lvl2pPr indent="0" lvl="1" marL="0" rtl="0" algn="r">
              <a:spcBef>
                <a:spcPts val="0"/>
              </a:spcBef>
              <a:buNone/>
              <a:defRPr sz="1000">
                <a:solidFill>
                  <a:schemeClr val="lt1"/>
                </a:solidFill>
              </a:defRPr>
            </a:lvl2pPr>
            <a:lvl3pPr indent="0" lvl="2" marL="0" rtl="0" algn="r">
              <a:spcBef>
                <a:spcPts val="0"/>
              </a:spcBef>
              <a:buNone/>
              <a:defRPr sz="1000">
                <a:solidFill>
                  <a:schemeClr val="lt1"/>
                </a:solidFill>
              </a:defRPr>
            </a:lvl3pPr>
            <a:lvl4pPr indent="0" lvl="3" marL="0" rtl="0" algn="r">
              <a:spcBef>
                <a:spcPts val="0"/>
              </a:spcBef>
              <a:buNone/>
              <a:defRPr sz="1000">
                <a:solidFill>
                  <a:schemeClr val="lt1"/>
                </a:solidFill>
              </a:defRPr>
            </a:lvl4pPr>
            <a:lvl5pPr indent="0" lvl="4" marL="0" rtl="0" algn="r">
              <a:spcBef>
                <a:spcPts val="0"/>
              </a:spcBef>
              <a:buNone/>
              <a:defRPr sz="1000">
                <a:solidFill>
                  <a:schemeClr val="lt1"/>
                </a:solidFill>
              </a:defRPr>
            </a:lvl5pPr>
            <a:lvl6pPr indent="0" lvl="5" marL="0" rtl="0" algn="r">
              <a:spcBef>
                <a:spcPts val="0"/>
              </a:spcBef>
              <a:buNone/>
              <a:defRPr sz="1000">
                <a:solidFill>
                  <a:schemeClr val="lt1"/>
                </a:solidFill>
              </a:defRPr>
            </a:lvl6pPr>
            <a:lvl7pPr indent="0" lvl="6" marL="0" rtl="0" algn="r">
              <a:spcBef>
                <a:spcPts val="0"/>
              </a:spcBef>
              <a:buNone/>
              <a:defRPr sz="1000">
                <a:solidFill>
                  <a:schemeClr val="lt1"/>
                </a:solidFill>
              </a:defRPr>
            </a:lvl7pPr>
            <a:lvl8pPr indent="0" lvl="7" marL="0" rtl="0" algn="r">
              <a:spcBef>
                <a:spcPts val="0"/>
              </a:spcBef>
              <a:buNone/>
              <a:defRPr sz="1000">
                <a:solidFill>
                  <a:schemeClr val="lt1"/>
                </a:solidFill>
              </a:defRPr>
            </a:lvl8pPr>
            <a:lvl9pPr indent="0" lvl="8" marL="0" rt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140" name="Google Shape;140;p21"/>
          <p:cNvGrpSpPr/>
          <p:nvPr/>
        </p:nvGrpSpPr>
        <p:grpSpPr>
          <a:xfrm>
            <a:off x="6378463" y="-308850"/>
            <a:ext cx="2560800" cy="919800"/>
            <a:chOff x="6378463" y="-308850"/>
            <a:chExt cx="2560800" cy="919800"/>
          </a:xfrm>
        </p:grpSpPr>
        <p:sp>
          <p:nvSpPr>
            <p:cNvPr id="141" name="Google Shape;141;p21"/>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142" name="Google Shape;142;p21"/>
            <p:cNvPicPr preferRelativeResize="0"/>
            <p:nvPr/>
          </p:nvPicPr>
          <p:blipFill>
            <a:blip r:embed="rId2">
              <a:alphaModFix/>
            </a:blip>
            <a:stretch>
              <a:fillRect/>
            </a:stretch>
          </p:blipFill>
          <p:spPr>
            <a:xfrm>
              <a:off x="6564763" y="76073"/>
              <a:ext cx="2188180" cy="449575"/>
            </a:xfrm>
            <a:prstGeom prst="rect">
              <a:avLst/>
            </a:prstGeom>
            <a:noFill/>
            <a:ln>
              <a:noFill/>
            </a:ln>
          </p:spPr>
        </p:pic>
      </p:grpSp>
      <p:sp>
        <p:nvSpPr>
          <p:cNvPr id="143" name="Google Shape;143;p21"/>
          <p:cNvSpPr/>
          <p:nvPr>
            <p:ph idx="3" type="pic"/>
          </p:nvPr>
        </p:nvSpPr>
        <p:spPr>
          <a:xfrm>
            <a:off x="628525" y="1477350"/>
            <a:ext cx="2136900" cy="21369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odologi">
  <p:cSld name="CUSTOM">
    <p:spTree>
      <p:nvGrpSpPr>
        <p:cNvPr id="144" name="Shape 144"/>
        <p:cNvGrpSpPr/>
        <p:nvPr/>
      </p:nvGrpSpPr>
      <p:grpSpPr>
        <a:xfrm>
          <a:off x="0" y="0"/>
          <a:ext cx="0" cy="0"/>
          <a:chOff x="0" y="0"/>
          <a:chExt cx="0" cy="0"/>
        </a:xfrm>
      </p:grpSpPr>
      <p:sp>
        <p:nvSpPr>
          <p:cNvPr id="145" name="Google Shape;145;p22"/>
          <p:cNvSpPr txBox="1"/>
          <p:nvPr>
            <p:ph type="title"/>
          </p:nvPr>
        </p:nvSpPr>
        <p:spPr>
          <a:xfrm>
            <a:off x="612500" y="1194050"/>
            <a:ext cx="3009300" cy="994200"/>
          </a:xfrm>
          <a:prstGeom prst="rect">
            <a:avLst/>
          </a:prstGeom>
        </p:spPr>
        <p:txBody>
          <a:bodyPr anchorCtr="0" anchor="t" bIns="34275" lIns="68575" spcFirstLastPara="1" rIns="68575" wrap="square" tIns="34275">
            <a:normAutofit/>
          </a:bodyPr>
          <a:lstStyle>
            <a:lvl1pPr lvl="0">
              <a:spcBef>
                <a:spcPts val="0"/>
              </a:spcBef>
              <a:spcAft>
                <a:spcPts val="0"/>
              </a:spcAft>
              <a:buClr>
                <a:schemeClr val="accent1"/>
              </a:buClr>
              <a:buSzPts val="3300"/>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6" name="Google Shape;146;p22"/>
          <p:cNvSpPr/>
          <p:nvPr>
            <p:ph idx="2" type="pic"/>
          </p:nvPr>
        </p:nvSpPr>
        <p:spPr>
          <a:xfrm>
            <a:off x="5010050" y="161450"/>
            <a:ext cx="3890700" cy="4245900"/>
          </a:xfrm>
          <a:prstGeom prst="rect">
            <a:avLst/>
          </a:prstGeom>
          <a:noFill/>
          <a:ln>
            <a:noFill/>
          </a:ln>
        </p:spPr>
      </p:sp>
      <p:grpSp>
        <p:nvGrpSpPr>
          <p:cNvPr id="147" name="Google Shape;147;p22"/>
          <p:cNvGrpSpPr/>
          <p:nvPr/>
        </p:nvGrpSpPr>
        <p:grpSpPr>
          <a:xfrm>
            <a:off x="211438" y="-308850"/>
            <a:ext cx="2560800" cy="919800"/>
            <a:chOff x="6378463" y="-308850"/>
            <a:chExt cx="2560800" cy="919800"/>
          </a:xfrm>
        </p:grpSpPr>
        <p:sp>
          <p:nvSpPr>
            <p:cNvPr id="148" name="Google Shape;148;p22"/>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149" name="Google Shape;149;p22"/>
            <p:cNvPicPr preferRelativeResize="0"/>
            <p:nvPr/>
          </p:nvPicPr>
          <p:blipFill>
            <a:blip r:embed="rId2">
              <a:alphaModFix/>
            </a:blip>
            <a:stretch>
              <a:fillRect/>
            </a:stretch>
          </p:blipFill>
          <p:spPr>
            <a:xfrm>
              <a:off x="6564763" y="76073"/>
              <a:ext cx="2188180" cy="449575"/>
            </a:xfrm>
            <a:prstGeom prst="rect">
              <a:avLst/>
            </a:prstGeom>
            <a:noFill/>
            <a:ln>
              <a:noFill/>
            </a:ln>
          </p:spPr>
        </p:pic>
      </p:grpSp>
      <p:sp>
        <p:nvSpPr>
          <p:cNvPr id="150" name="Google Shape;150;p22"/>
          <p:cNvSpPr txBox="1"/>
          <p:nvPr>
            <p:ph idx="1" type="subTitle"/>
          </p:nvPr>
        </p:nvSpPr>
        <p:spPr>
          <a:xfrm>
            <a:off x="730675" y="3131925"/>
            <a:ext cx="2560800" cy="532800"/>
          </a:xfrm>
          <a:prstGeom prst="rect">
            <a:avLst/>
          </a:prstGeom>
        </p:spPr>
        <p:txBody>
          <a:bodyPr anchorCtr="0" anchor="t" bIns="34275" lIns="68575" spcFirstLastPara="1" rIns="68575" wrap="square" tIns="34275">
            <a:normAutofit/>
          </a:bodyPr>
          <a:lstStyle>
            <a:lvl1pPr lvl="0">
              <a:spcBef>
                <a:spcPts val="800"/>
              </a:spcBef>
              <a:spcAft>
                <a:spcPts val="0"/>
              </a:spcAft>
              <a:buSzPts val="2100"/>
              <a:buNone/>
              <a:defRPr/>
            </a:lvl1pPr>
            <a:lvl2pPr lvl="1">
              <a:spcBef>
                <a:spcPts val="400"/>
              </a:spcBef>
              <a:spcAft>
                <a:spcPts val="0"/>
              </a:spcAft>
              <a:buSzPts val="1800"/>
              <a:buNone/>
              <a:defRPr/>
            </a:lvl2pPr>
            <a:lvl3pPr lvl="2">
              <a:spcBef>
                <a:spcPts val="400"/>
              </a:spcBef>
              <a:spcAft>
                <a:spcPts val="0"/>
              </a:spcAft>
              <a:buSzPts val="1500"/>
              <a:buNone/>
              <a:defRPr/>
            </a:lvl3pPr>
            <a:lvl4pPr lvl="3">
              <a:spcBef>
                <a:spcPts val="400"/>
              </a:spcBef>
              <a:spcAft>
                <a:spcPts val="0"/>
              </a:spcAft>
              <a:buSzPts val="1400"/>
              <a:buNone/>
              <a:defRPr/>
            </a:lvl4pPr>
            <a:lvl5pPr lvl="4">
              <a:spcBef>
                <a:spcPts val="400"/>
              </a:spcBef>
              <a:spcAft>
                <a:spcPts val="0"/>
              </a:spcAft>
              <a:buSzPts val="1400"/>
              <a:buNone/>
              <a:defRPr/>
            </a:lvl5pPr>
            <a:lvl6pPr lvl="5">
              <a:spcBef>
                <a:spcPts val="400"/>
              </a:spcBef>
              <a:spcAft>
                <a:spcPts val="0"/>
              </a:spcAft>
              <a:buSzPts val="1400"/>
              <a:buNone/>
              <a:defRPr/>
            </a:lvl6pPr>
            <a:lvl7pPr lvl="6">
              <a:spcBef>
                <a:spcPts val="400"/>
              </a:spcBef>
              <a:spcAft>
                <a:spcPts val="0"/>
              </a:spcAft>
              <a:buSzPts val="1400"/>
              <a:buNone/>
              <a:defRPr/>
            </a:lvl7pPr>
            <a:lvl8pPr lvl="7">
              <a:spcBef>
                <a:spcPts val="400"/>
              </a:spcBef>
              <a:spcAft>
                <a:spcPts val="0"/>
              </a:spcAft>
              <a:buSzPts val="1400"/>
              <a:buNone/>
              <a:defRPr/>
            </a:lvl8pPr>
            <a:lvl9pPr lvl="8">
              <a:spcBef>
                <a:spcPts val="400"/>
              </a:spcBef>
              <a:spcAft>
                <a:spcPts val="0"/>
              </a:spcAft>
              <a:buSzPts val="1400"/>
              <a:buNone/>
              <a:defRPr/>
            </a:lvl9pPr>
          </a:lstStyle>
          <a:p/>
        </p:txBody>
      </p:sp>
      <p:sp>
        <p:nvSpPr>
          <p:cNvPr id="151" name="Google Shape;151;p22"/>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a:lvl1pPr>
            <a:lvl2pPr indent="0" lvl="1" marL="0" marR="0" rtl="0" algn="ctr">
              <a:spcBef>
                <a:spcPts val="0"/>
              </a:spcBef>
              <a:buNone/>
              <a:defRPr/>
            </a:lvl2pPr>
            <a:lvl3pPr indent="0" lvl="2" marL="0" marR="0" rtl="0" algn="ctr">
              <a:spcBef>
                <a:spcPts val="0"/>
              </a:spcBef>
              <a:buNone/>
              <a:defRPr/>
            </a:lvl3pPr>
            <a:lvl4pPr indent="0" lvl="3" marL="0" marR="0" rtl="0" algn="ctr">
              <a:spcBef>
                <a:spcPts val="0"/>
              </a:spcBef>
              <a:buNone/>
              <a:defRPr/>
            </a:lvl4pPr>
            <a:lvl5pPr indent="0" lvl="4" marL="0" marR="0" rtl="0" algn="ctr">
              <a:spcBef>
                <a:spcPts val="0"/>
              </a:spcBef>
              <a:buNone/>
              <a:defRPr/>
            </a:lvl5pPr>
            <a:lvl6pPr indent="0" lvl="5" marL="0" marR="0" rtl="0" algn="ctr">
              <a:spcBef>
                <a:spcPts val="0"/>
              </a:spcBef>
              <a:buNone/>
              <a:defRPr/>
            </a:lvl6pPr>
            <a:lvl7pPr indent="0" lvl="6" marL="0" marR="0" rtl="0" algn="ctr">
              <a:spcBef>
                <a:spcPts val="0"/>
              </a:spcBef>
              <a:buNone/>
              <a:defRPr/>
            </a:lvl7pPr>
            <a:lvl8pPr indent="0" lvl="7" marL="0" marR="0" rtl="0" algn="ctr">
              <a:spcBef>
                <a:spcPts val="0"/>
              </a:spcBef>
              <a:buNone/>
              <a:defRPr/>
            </a:lvl8pPr>
            <a:lvl9pPr indent="0" lvl="8" marL="0" marR="0" rtl="0" algn="ctr">
              <a:spcBef>
                <a:spcPts val="0"/>
              </a:spcBef>
              <a:buNone/>
              <a:defRPr/>
            </a:lvl9pPr>
          </a:lstStyle>
          <a:p>
            <a:pPr indent="0" lvl="0" marL="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sp>
        <p:nvSpPr>
          <p:cNvPr id="152" name="Google Shape;152;p22"/>
          <p:cNvSpPr txBox="1"/>
          <p:nvPr>
            <p:ph idx="3"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000">
                <a:solidFill>
                  <a:schemeClr val="lt1"/>
                </a:solidFill>
              </a:defRPr>
            </a:lvl1pPr>
            <a:lvl2pPr indent="0" lvl="1" marL="0" rtl="0" algn="r">
              <a:spcBef>
                <a:spcPts val="0"/>
              </a:spcBef>
              <a:buNone/>
              <a:defRPr sz="1000">
                <a:solidFill>
                  <a:schemeClr val="lt1"/>
                </a:solidFill>
              </a:defRPr>
            </a:lvl2pPr>
            <a:lvl3pPr indent="0" lvl="2" marL="0" rtl="0" algn="r">
              <a:spcBef>
                <a:spcPts val="0"/>
              </a:spcBef>
              <a:buNone/>
              <a:defRPr sz="1000">
                <a:solidFill>
                  <a:schemeClr val="lt1"/>
                </a:solidFill>
              </a:defRPr>
            </a:lvl3pPr>
            <a:lvl4pPr indent="0" lvl="3" marL="0" rtl="0" algn="r">
              <a:spcBef>
                <a:spcPts val="0"/>
              </a:spcBef>
              <a:buNone/>
              <a:defRPr sz="1000">
                <a:solidFill>
                  <a:schemeClr val="lt1"/>
                </a:solidFill>
              </a:defRPr>
            </a:lvl4pPr>
            <a:lvl5pPr indent="0" lvl="4" marL="0" rtl="0" algn="r">
              <a:spcBef>
                <a:spcPts val="0"/>
              </a:spcBef>
              <a:buNone/>
              <a:defRPr sz="1000">
                <a:solidFill>
                  <a:schemeClr val="lt1"/>
                </a:solidFill>
              </a:defRPr>
            </a:lvl5pPr>
            <a:lvl6pPr indent="0" lvl="5" marL="0" rtl="0" algn="r">
              <a:spcBef>
                <a:spcPts val="0"/>
              </a:spcBef>
              <a:buNone/>
              <a:defRPr sz="1000">
                <a:solidFill>
                  <a:schemeClr val="lt1"/>
                </a:solidFill>
              </a:defRPr>
            </a:lvl6pPr>
            <a:lvl7pPr indent="0" lvl="6" marL="0" rtl="0" algn="r">
              <a:spcBef>
                <a:spcPts val="0"/>
              </a:spcBef>
              <a:buNone/>
              <a:defRPr sz="1000">
                <a:solidFill>
                  <a:schemeClr val="lt1"/>
                </a:solidFill>
              </a:defRPr>
            </a:lvl7pPr>
            <a:lvl8pPr indent="0" lvl="7" marL="0" rtl="0" algn="r">
              <a:spcBef>
                <a:spcPts val="0"/>
              </a:spcBef>
              <a:buNone/>
              <a:defRPr sz="1000">
                <a:solidFill>
                  <a:schemeClr val="lt1"/>
                </a:solidFill>
              </a:defRPr>
            </a:lvl8pPr>
            <a:lvl9pPr indent="0" lvl="8" marL="0" rt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3" name="Shape 153"/>
        <p:cNvGrpSpPr/>
        <p:nvPr/>
      </p:nvGrpSpPr>
      <p:grpSpPr>
        <a:xfrm>
          <a:off x="0" y="0"/>
          <a:ext cx="0" cy="0"/>
          <a:chOff x="0" y="0"/>
          <a:chExt cx="0" cy="0"/>
        </a:xfrm>
      </p:grpSpPr>
      <p:sp>
        <p:nvSpPr>
          <p:cNvPr id="154" name="Google Shape;154;p23"/>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Montserrat ExtraBold"/>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5" name="Google Shape;155;p23"/>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56" name="Google Shape;156;p23"/>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57" name="Google Shape;157;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8" name="Google Shape;158;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9" name="Google Shape;159;p23"/>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a:lvl1pPr>
            <a:lvl2pPr indent="0" lvl="1" marL="0" marR="0" rtl="0" algn="ctr">
              <a:spcBef>
                <a:spcPts val="0"/>
              </a:spcBef>
              <a:buNone/>
              <a:defRPr/>
            </a:lvl2pPr>
            <a:lvl3pPr indent="0" lvl="2" marL="0" marR="0" rtl="0" algn="ctr">
              <a:spcBef>
                <a:spcPts val="0"/>
              </a:spcBef>
              <a:buNone/>
              <a:defRPr/>
            </a:lvl3pPr>
            <a:lvl4pPr indent="0" lvl="3" marL="0" marR="0" rtl="0" algn="ctr">
              <a:spcBef>
                <a:spcPts val="0"/>
              </a:spcBef>
              <a:buNone/>
              <a:defRPr/>
            </a:lvl4pPr>
            <a:lvl5pPr indent="0" lvl="4" marL="0" marR="0" rtl="0" algn="ctr">
              <a:spcBef>
                <a:spcPts val="0"/>
              </a:spcBef>
              <a:buNone/>
              <a:defRPr/>
            </a:lvl5pPr>
            <a:lvl6pPr indent="0" lvl="5" marL="0" marR="0" rtl="0" algn="ctr">
              <a:spcBef>
                <a:spcPts val="0"/>
              </a:spcBef>
              <a:buNone/>
              <a:defRPr/>
            </a:lvl6pPr>
            <a:lvl7pPr indent="0" lvl="6" marL="0" marR="0" rtl="0" algn="ctr">
              <a:spcBef>
                <a:spcPts val="0"/>
              </a:spcBef>
              <a:buNone/>
              <a:defRPr/>
            </a:lvl7pPr>
            <a:lvl8pPr indent="0" lvl="7" marL="0" marR="0" rtl="0" algn="ctr">
              <a:spcBef>
                <a:spcPts val="0"/>
              </a:spcBef>
              <a:buNone/>
              <a:defRPr/>
            </a:lvl8pPr>
            <a:lvl9pPr indent="0" lvl="8" marL="0" marR="0" rtl="0" algn="ctr">
              <a:spcBef>
                <a:spcPts val="0"/>
              </a:spcBef>
              <a:buNone/>
              <a:defRPr/>
            </a:lvl9pPr>
          </a:lstStyle>
          <a:p>
            <a:pPr indent="0" lvl="0" marL="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sp>
        <p:nvSpPr>
          <p:cNvPr id="160" name="Google Shape;160;p23"/>
          <p:cNvSpPr txBox="1"/>
          <p:nvPr>
            <p:ph idx="3"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000">
                <a:solidFill>
                  <a:schemeClr val="lt1"/>
                </a:solidFill>
              </a:defRPr>
            </a:lvl1pPr>
            <a:lvl2pPr indent="0" lvl="1" marL="0" rtl="0" algn="r">
              <a:spcBef>
                <a:spcPts val="0"/>
              </a:spcBef>
              <a:buNone/>
              <a:defRPr sz="1000">
                <a:solidFill>
                  <a:schemeClr val="lt1"/>
                </a:solidFill>
              </a:defRPr>
            </a:lvl2pPr>
            <a:lvl3pPr indent="0" lvl="2" marL="0" rtl="0" algn="r">
              <a:spcBef>
                <a:spcPts val="0"/>
              </a:spcBef>
              <a:buNone/>
              <a:defRPr sz="1000">
                <a:solidFill>
                  <a:schemeClr val="lt1"/>
                </a:solidFill>
              </a:defRPr>
            </a:lvl3pPr>
            <a:lvl4pPr indent="0" lvl="3" marL="0" rtl="0" algn="r">
              <a:spcBef>
                <a:spcPts val="0"/>
              </a:spcBef>
              <a:buNone/>
              <a:defRPr sz="1000">
                <a:solidFill>
                  <a:schemeClr val="lt1"/>
                </a:solidFill>
              </a:defRPr>
            </a:lvl4pPr>
            <a:lvl5pPr indent="0" lvl="4" marL="0" rtl="0" algn="r">
              <a:spcBef>
                <a:spcPts val="0"/>
              </a:spcBef>
              <a:buNone/>
              <a:defRPr sz="1000">
                <a:solidFill>
                  <a:schemeClr val="lt1"/>
                </a:solidFill>
              </a:defRPr>
            </a:lvl5pPr>
            <a:lvl6pPr indent="0" lvl="5" marL="0" rtl="0" algn="r">
              <a:spcBef>
                <a:spcPts val="0"/>
              </a:spcBef>
              <a:buNone/>
              <a:defRPr sz="1000">
                <a:solidFill>
                  <a:schemeClr val="lt1"/>
                </a:solidFill>
              </a:defRPr>
            </a:lvl6pPr>
            <a:lvl7pPr indent="0" lvl="6" marL="0" rtl="0" algn="r">
              <a:spcBef>
                <a:spcPts val="0"/>
              </a:spcBef>
              <a:buNone/>
              <a:defRPr sz="1000">
                <a:solidFill>
                  <a:schemeClr val="lt1"/>
                </a:solidFill>
              </a:defRPr>
            </a:lvl7pPr>
            <a:lvl8pPr indent="0" lvl="7" marL="0" rtl="0" algn="r">
              <a:spcBef>
                <a:spcPts val="0"/>
              </a:spcBef>
              <a:buNone/>
              <a:defRPr sz="1000">
                <a:solidFill>
                  <a:schemeClr val="lt1"/>
                </a:solidFill>
              </a:defRPr>
            </a:lvl8pPr>
            <a:lvl9pPr indent="0" lvl="8" marL="0" rt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161" name="Google Shape;161;p23"/>
          <p:cNvGrpSpPr/>
          <p:nvPr/>
        </p:nvGrpSpPr>
        <p:grpSpPr>
          <a:xfrm>
            <a:off x="6378463" y="-308850"/>
            <a:ext cx="2560800" cy="919800"/>
            <a:chOff x="6378463" y="-308850"/>
            <a:chExt cx="2560800" cy="919800"/>
          </a:xfrm>
        </p:grpSpPr>
        <p:sp>
          <p:nvSpPr>
            <p:cNvPr id="162" name="Google Shape;162;p23"/>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163" name="Google Shape;163;p23"/>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4" name="Shape 164"/>
        <p:cNvGrpSpPr/>
        <p:nvPr/>
      </p:nvGrpSpPr>
      <p:grpSpPr>
        <a:xfrm>
          <a:off x="0" y="0"/>
          <a:ext cx="0" cy="0"/>
          <a:chOff x="0" y="0"/>
          <a:chExt cx="0" cy="0"/>
        </a:xfrm>
      </p:grpSpPr>
      <p:sp>
        <p:nvSpPr>
          <p:cNvPr id="165" name="Google Shape;165;p24"/>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Montserrat ExtraBold"/>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6" name="Google Shape;166;p24"/>
          <p:cNvSpPr/>
          <p:nvPr>
            <p:ph idx="2" type="pic"/>
          </p:nvPr>
        </p:nvSpPr>
        <p:spPr>
          <a:xfrm>
            <a:off x="3887391" y="740569"/>
            <a:ext cx="4629300" cy="3655200"/>
          </a:xfrm>
          <a:prstGeom prst="rect">
            <a:avLst/>
          </a:prstGeom>
          <a:noFill/>
          <a:ln>
            <a:noFill/>
          </a:ln>
        </p:spPr>
      </p:sp>
      <p:sp>
        <p:nvSpPr>
          <p:cNvPr id="167" name="Google Shape;167;p24"/>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68" name="Google Shape;168;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9" name="Google Shape;169;p24"/>
          <p:cNvSpPr txBox="1"/>
          <p:nvPr>
            <p:ph idx="1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000">
                <a:solidFill>
                  <a:schemeClr val="lt1"/>
                </a:solidFill>
              </a:defRPr>
            </a:lvl1pPr>
            <a:lvl2pPr indent="0" lvl="1" marL="0" rtl="0" algn="r">
              <a:spcBef>
                <a:spcPts val="0"/>
              </a:spcBef>
              <a:buNone/>
              <a:defRPr sz="1000">
                <a:solidFill>
                  <a:schemeClr val="lt1"/>
                </a:solidFill>
              </a:defRPr>
            </a:lvl2pPr>
            <a:lvl3pPr indent="0" lvl="2" marL="0" rtl="0" algn="r">
              <a:spcBef>
                <a:spcPts val="0"/>
              </a:spcBef>
              <a:buNone/>
              <a:defRPr sz="1000">
                <a:solidFill>
                  <a:schemeClr val="lt1"/>
                </a:solidFill>
              </a:defRPr>
            </a:lvl3pPr>
            <a:lvl4pPr indent="0" lvl="3" marL="0" rtl="0" algn="r">
              <a:spcBef>
                <a:spcPts val="0"/>
              </a:spcBef>
              <a:buNone/>
              <a:defRPr sz="1000">
                <a:solidFill>
                  <a:schemeClr val="lt1"/>
                </a:solidFill>
              </a:defRPr>
            </a:lvl4pPr>
            <a:lvl5pPr indent="0" lvl="4" marL="0" rtl="0" algn="r">
              <a:spcBef>
                <a:spcPts val="0"/>
              </a:spcBef>
              <a:buNone/>
              <a:defRPr sz="1000">
                <a:solidFill>
                  <a:schemeClr val="lt1"/>
                </a:solidFill>
              </a:defRPr>
            </a:lvl5pPr>
            <a:lvl6pPr indent="0" lvl="5" marL="0" rtl="0" algn="r">
              <a:spcBef>
                <a:spcPts val="0"/>
              </a:spcBef>
              <a:buNone/>
              <a:defRPr sz="1000">
                <a:solidFill>
                  <a:schemeClr val="lt1"/>
                </a:solidFill>
              </a:defRPr>
            </a:lvl6pPr>
            <a:lvl7pPr indent="0" lvl="6" marL="0" rtl="0" algn="r">
              <a:spcBef>
                <a:spcPts val="0"/>
              </a:spcBef>
              <a:buNone/>
              <a:defRPr sz="1000">
                <a:solidFill>
                  <a:schemeClr val="lt1"/>
                </a:solidFill>
              </a:defRPr>
            </a:lvl7pPr>
            <a:lvl8pPr indent="0" lvl="7" marL="0" rtl="0" algn="r">
              <a:spcBef>
                <a:spcPts val="0"/>
              </a:spcBef>
              <a:buNone/>
              <a:defRPr sz="1000">
                <a:solidFill>
                  <a:schemeClr val="lt1"/>
                </a:solidFill>
              </a:defRPr>
            </a:lvl8pPr>
            <a:lvl9pPr indent="0" lvl="8" marL="0" rt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24"/>
          <p:cNvSpPr txBox="1"/>
          <p:nvPr>
            <p:ph idx="3"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a:lvl1pPr>
            <a:lvl2pPr indent="0" lvl="1" marL="0" marR="0" rtl="0" algn="ctr">
              <a:spcBef>
                <a:spcPts val="0"/>
              </a:spcBef>
              <a:buNone/>
              <a:defRPr/>
            </a:lvl2pPr>
            <a:lvl3pPr indent="0" lvl="2" marL="0" marR="0" rtl="0" algn="ctr">
              <a:spcBef>
                <a:spcPts val="0"/>
              </a:spcBef>
              <a:buNone/>
              <a:defRPr/>
            </a:lvl3pPr>
            <a:lvl4pPr indent="0" lvl="3" marL="0" marR="0" rtl="0" algn="ctr">
              <a:spcBef>
                <a:spcPts val="0"/>
              </a:spcBef>
              <a:buNone/>
              <a:defRPr/>
            </a:lvl4pPr>
            <a:lvl5pPr indent="0" lvl="4" marL="0" marR="0" rtl="0" algn="ctr">
              <a:spcBef>
                <a:spcPts val="0"/>
              </a:spcBef>
              <a:buNone/>
              <a:defRPr/>
            </a:lvl5pPr>
            <a:lvl6pPr indent="0" lvl="5" marL="0" marR="0" rtl="0" algn="ctr">
              <a:spcBef>
                <a:spcPts val="0"/>
              </a:spcBef>
              <a:buNone/>
              <a:defRPr/>
            </a:lvl6pPr>
            <a:lvl7pPr indent="0" lvl="6" marL="0" marR="0" rtl="0" algn="ctr">
              <a:spcBef>
                <a:spcPts val="0"/>
              </a:spcBef>
              <a:buNone/>
              <a:defRPr/>
            </a:lvl7pPr>
            <a:lvl8pPr indent="0" lvl="7" marL="0" marR="0" rtl="0" algn="ctr">
              <a:spcBef>
                <a:spcPts val="0"/>
              </a:spcBef>
              <a:buNone/>
              <a:defRPr/>
            </a:lvl8pPr>
            <a:lvl9pPr indent="0" lvl="8" marL="0" marR="0" rtl="0" algn="ctr">
              <a:spcBef>
                <a:spcPts val="0"/>
              </a:spcBef>
              <a:buNone/>
              <a:defRPr/>
            </a:lvl9pPr>
          </a:lstStyle>
          <a:p>
            <a:pPr indent="0" lvl="0" marL="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grpSp>
        <p:nvGrpSpPr>
          <p:cNvPr id="171" name="Google Shape;171;p24"/>
          <p:cNvGrpSpPr/>
          <p:nvPr/>
        </p:nvGrpSpPr>
        <p:grpSpPr>
          <a:xfrm>
            <a:off x="6378463" y="-308850"/>
            <a:ext cx="2560800" cy="919800"/>
            <a:chOff x="6378463" y="-308850"/>
            <a:chExt cx="2560800" cy="919800"/>
          </a:xfrm>
        </p:grpSpPr>
        <p:sp>
          <p:nvSpPr>
            <p:cNvPr id="172" name="Google Shape;172;p24"/>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173" name="Google Shape;173;p24"/>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1" name="Shape 181"/>
        <p:cNvGrpSpPr/>
        <p:nvPr/>
      </p:nvGrpSpPr>
      <p:grpSpPr>
        <a:xfrm>
          <a:off x="0" y="0"/>
          <a:ext cx="0" cy="0"/>
          <a:chOff x="0" y="0"/>
          <a:chExt cx="0" cy="0"/>
        </a:xfrm>
      </p:grpSpPr>
      <p:sp>
        <p:nvSpPr>
          <p:cNvPr id="182" name="Google Shape;182;p2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Montserrat ExtraBold"/>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3" name="Google Shape;183;p2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84" name="Google Shape;184;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26"/>
          <p:cNvSpPr txBox="1"/>
          <p:nvPr>
            <p:ph idx="1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000">
                <a:solidFill>
                  <a:schemeClr val="lt1"/>
                </a:solidFill>
              </a:defRPr>
            </a:lvl1pPr>
            <a:lvl2pPr indent="0" lvl="1" marL="0" algn="r">
              <a:spcBef>
                <a:spcPts val="0"/>
              </a:spcBef>
              <a:buNone/>
              <a:defRPr sz="1000">
                <a:solidFill>
                  <a:schemeClr val="lt1"/>
                </a:solidFill>
              </a:defRPr>
            </a:lvl2pPr>
            <a:lvl3pPr indent="0" lvl="2" marL="0" algn="r">
              <a:spcBef>
                <a:spcPts val="0"/>
              </a:spcBef>
              <a:buNone/>
              <a:defRPr sz="1000">
                <a:solidFill>
                  <a:schemeClr val="lt1"/>
                </a:solidFill>
              </a:defRPr>
            </a:lvl3pPr>
            <a:lvl4pPr indent="0" lvl="3" marL="0" algn="r">
              <a:spcBef>
                <a:spcPts val="0"/>
              </a:spcBef>
              <a:buNone/>
              <a:defRPr sz="1000">
                <a:solidFill>
                  <a:schemeClr val="lt1"/>
                </a:solidFill>
              </a:defRPr>
            </a:lvl4pPr>
            <a:lvl5pPr indent="0" lvl="4" marL="0" algn="r">
              <a:spcBef>
                <a:spcPts val="0"/>
              </a:spcBef>
              <a:buNone/>
              <a:defRPr sz="1000">
                <a:solidFill>
                  <a:schemeClr val="lt1"/>
                </a:solidFill>
              </a:defRPr>
            </a:lvl5pPr>
            <a:lvl6pPr indent="0" lvl="5" marL="0" algn="r">
              <a:spcBef>
                <a:spcPts val="0"/>
              </a:spcBef>
              <a:buNone/>
              <a:defRPr sz="1000">
                <a:solidFill>
                  <a:schemeClr val="lt1"/>
                </a:solidFill>
              </a:defRPr>
            </a:lvl6pPr>
            <a:lvl7pPr indent="0" lvl="6" marL="0" algn="r">
              <a:spcBef>
                <a:spcPts val="0"/>
              </a:spcBef>
              <a:buNone/>
              <a:defRPr sz="1000">
                <a:solidFill>
                  <a:schemeClr val="lt1"/>
                </a:solidFill>
              </a:defRPr>
            </a:lvl7pPr>
            <a:lvl8pPr indent="0" lvl="7" marL="0" algn="r">
              <a:spcBef>
                <a:spcPts val="0"/>
              </a:spcBef>
              <a:buNone/>
              <a:defRPr sz="1000">
                <a:solidFill>
                  <a:schemeClr val="lt1"/>
                </a:solidFill>
              </a:defRPr>
            </a:lvl8pPr>
            <a:lvl9pPr indent="0" lvl="8" mar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6"/>
          <p:cNvSpPr txBox="1"/>
          <p:nvPr>
            <p:ph idx="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sp>
        <p:nvSpPr>
          <p:cNvPr id="187" name="Google Shape;187;p26"/>
          <p:cNvSpPr/>
          <p:nvPr/>
        </p:nvSpPr>
        <p:spPr>
          <a:xfrm>
            <a:off x="3291588" y="-401225"/>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188" name="Google Shape;188;p26"/>
          <p:cNvPicPr preferRelativeResize="0"/>
          <p:nvPr/>
        </p:nvPicPr>
        <p:blipFill>
          <a:blip r:embed="rId2">
            <a:alphaModFix/>
          </a:blip>
          <a:stretch>
            <a:fillRect/>
          </a:stretch>
        </p:blipFill>
        <p:spPr>
          <a:xfrm>
            <a:off x="3477888" y="59898"/>
            <a:ext cx="2188181" cy="449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ftar Isi">
  <p:cSld name="CUSTOM_1">
    <p:spTree>
      <p:nvGrpSpPr>
        <p:cNvPr id="189" name="Shape 189"/>
        <p:cNvGrpSpPr/>
        <p:nvPr/>
      </p:nvGrpSpPr>
      <p:grpSpPr>
        <a:xfrm>
          <a:off x="0" y="0"/>
          <a:ext cx="0" cy="0"/>
          <a:chOff x="0" y="0"/>
          <a:chExt cx="0" cy="0"/>
        </a:xfrm>
      </p:grpSpPr>
      <p:sp>
        <p:nvSpPr>
          <p:cNvPr id="190" name="Google Shape;190;p27"/>
          <p:cNvSpPr txBox="1"/>
          <p:nvPr>
            <p:ph type="title"/>
          </p:nvPr>
        </p:nvSpPr>
        <p:spPr>
          <a:xfrm>
            <a:off x="628650" y="273844"/>
            <a:ext cx="7886700" cy="994200"/>
          </a:xfrm>
          <a:prstGeom prst="rect">
            <a:avLst/>
          </a:prstGeom>
        </p:spPr>
        <p:txBody>
          <a:bodyPr anchorCtr="0" anchor="t" bIns="34275" lIns="68575" spcFirstLastPara="1" rIns="68575" wrap="square" tIns="34275">
            <a:normAutofit/>
          </a:bodyPr>
          <a:lstStyle>
            <a:lvl1pPr lvl="0">
              <a:spcBef>
                <a:spcPts val="0"/>
              </a:spcBef>
              <a:spcAft>
                <a:spcPts val="0"/>
              </a:spcAft>
              <a:buClr>
                <a:schemeClr val="accent1"/>
              </a:buClr>
              <a:buSzPts val="3300"/>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1" name="Google Shape;191;p27"/>
          <p:cNvSpPr txBox="1"/>
          <p:nvPr>
            <p:ph idx="1" type="body"/>
          </p:nvPr>
        </p:nvSpPr>
        <p:spPr>
          <a:xfrm>
            <a:off x="1211450" y="1776475"/>
            <a:ext cx="7028400" cy="419400"/>
          </a:xfrm>
          <a:prstGeom prst="rect">
            <a:avLst/>
          </a:prstGeom>
        </p:spPr>
        <p:txBody>
          <a:bodyPr anchorCtr="0" anchor="t" bIns="34275" lIns="68575" spcFirstLastPara="1" rIns="68575" wrap="square" tIns="34275">
            <a:normAutofit/>
          </a:bodyPr>
          <a:lstStyle>
            <a:lvl1pPr indent="-361950" lvl="0" marL="457200">
              <a:spcBef>
                <a:spcPts val="800"/>
              </a:spcBef>
              <a:spcAft>
                <a:spcPts val="0"/>
              </a:spcAft>
              <a:buSzPts val="2100"/>
              <a:buChar char="•"/>
              <a:defRPr/>
            </a:lvl1pPr>
            <a:lvl2pPr indent="-342900" lvl="1" marL="914400">
              <a:spcBef>
                <a:spcPts val="400"/>
              </a:spcBef>
              <a:spcAft>
                <a:spcPts val="0"/>
              </a:spcAft>
              <a:buSzPts val="1800"/>
              <a:buChar char="•"/>
              <a:defRPr/>
            </a:lvl2pPr>
            <a:lvl3pPr indent="-323850" lvl="2" marL="1371600">
              <a:spcBef>
                <a:spcPts val="400"/>
              </a:spcBef>
              <a:spcAft>
                <a:spcPts val="0"/>
              </a:spcAft>
              <a:buSzPts val="15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192" name="Google Shape;192;p27"/>
          <p:cNvSpPr/>
          <p:nvPr/>
        </p:nvSpPr>
        <p:spPr>
          <a:xfrm>
            <a:off x="723625" y="1776475"/>
            <a:ext cx="419400" cy="419400"/>
          </a:xfrm>
          <a:prstGeom prst="diamond">
            <a:avLst/>
          </a:prstGeom>
          <a:gradFill>
            <a:gsLst>
              <a:gs pos="0">
                <a:srgbClr val="FC9055"/>
              </a:gs>
              <a:gs pos="100000">
                <a:srgbClr val="C44C0B"/>
              </a:gs>
            </a:gsLst>
            <a:lin ang="5400012" scaled="0"/>
          </a:gra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1</a:t>
            </a:r>
            <a:endParaRPr b="1" sz="1200">
              <a:solidFill>
                <a:schemeClr val="lt1"/>
              </a:solidFill>
              <a:latin typeface="Montserrat"/>
              <a:ea typeface="Montserrat"/>
              <a:cs typeface="Montserrat"/>
              <a:sym typeface="Montserrat"/>
            </a:endParaRPr>
          </a:p>
        </p:txBody>
      </p:sp>
      <p:sp>
        <p:nvSpPr>
          <p:cNvPr id="193" name="Google Shape;193;p27"/>
          <p:cNvSpPr/>
          <p:nvPr/>
        </p:nvSpPr>
        <p:spPr>
          <a:xfrm>
            <a:off x="723625" y="2362050"/>
            <a:ext cx="419400" cy="419400"/>
          </a:xfrm>
          <a:prstGeom prst="diamond">
            <a:avLst/>
          </a:prstGeom>
          <a:gradFill>
            <a:gsLst>
              <a:gs pos="0">
                <a:srgbClr val="FC9055"/>
              </a:gs>
              <a:gs pos="100000">
                <a:srgbClr val="C44C0B"/>
              </a:gs>
            </a:gsLst>
            <a:lin ang="5400012" scaled="0"/>
          </a:gra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2</a:t>
            </a:r>
            <a:endParaRPr b="1" sz="1200">
              <a:solidFill>
                <a:schemeClr val="lt1"/>
              </a:solidFill>
              <a:latin typeface="Montserrat"/>
              <a:ea typeface="Montserrat"/>
              <a:cs typeface="Montserrat"/>
              <a:sym typeface="Montserrat"/>
            </a:endParaRPr>
          </a:p>
        </p:txBody>
      </p:sp>
      <p:sp>
        <p:nvSpPr>
          <p:cNvPr id="194" name="Google Shape;194;p27"/>
          <p:cNvSpPr/>
          <p:nvPr/>
        </p:nvSpPr>
        <p:spPr>
          <a:xfrm>
            <a:off x="723625" y="2979075"/>
            <a:ext cx="419400" cy="419400"/>
          </a:xfrm>
          <a:prstGeom prst="diamond">
            <a:avLst/>
          </a:prstGeom>
          <a:gradFill>
            <a:gsLst>
              <a:gs pos="0">
                <a:srgbClr val="FC9055"/>
              </a:gs>
              <a:gs pos="100000">
                <a:srgbClr val="C44C0B"/>
              </a:gs>
            </a:gsLst>
            <a:lin ang="5400012" scaled="0"/>
          </a:gra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3</a:t>
            </a:r>
            <a:endParaRPr b="1" sz="1200">
              <a:solidFill>
                <a:schemeClr val="lt1"/>
              </a:solidFill>
              <a:latin typeface="Montserrat"/>
              <a:ea typeface="Montserrat"/>
              <a:cs typeface="Montserrat"/>
              <a:sym typeface="Montserrat"/>
            </a:endParaRPr>
          </a:p>
        </p:txBody>
      </p:sp>
      <p:sp>
        <p:nvSpPr>
          <p:cNvPr id="195" name="Google Shape;195;p27"/>
          <p:cNvSpPr/>
          <p:nvPr/>
        </p:nvSpPr>
        <p:spPr>
          <a:xfrm>
            <a:off x="723625" y="3564650"/>
            <a:ext cx="419400" cy="419400"/>
          </a:xfrm>
          <a:prstGeom prst="diamond">
            <a:avLst/>
          </a:prstGeom>
          <a:gradFill>
            <a:gsLst>
              <a:gs pos="0">
                <a:srgbClr val="FC9055"/>
              </a:gs>
              <a:gs pos="100000">
                <a:srgbClr val="C44C0B"/>
              </a:gs>
            </a:gsLst>
            <a:lin ang="5400012" scaled="0"/>
          </a:gra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4</a:t>
            </a:r>
            <a:endParaRPr b="1" sz="1200">
              <a:solidFill>
                <a:schemeClr val="lt1"/>
              </a:solidFill>
              <a:latin typeface="Montserrat"/>
              <a:ea typeface="Montserrat"/>
              <a:cs typeface="Montserrat"/>
              <a:sym typeface="Montserrat"/>
            </a:endParaRPr>
          </a:p>
        </p:txBody>
      </p:sp>
      <p:sp>
        <p:nvSpPr>
          <p:cNvPr id="196" name="Google Shape;196;p27"/>
          <p:cNvSpPr txBox="1"/>
          <p:nvPr>
            <p:ph idx="2" type="body"/>
          </p:nvPr>
        </p:nvSpPr>
        <p:spPr>
          <a:xfrm>
            <a:off x="1218350" y="2362050"/>
            <a:ext cx="7028400" cy="419400"/>
          </a:xfrm>
          <a:prstGeom prst="rect">
            <a:avLst/>
          </a:prstGeom>
        </p:spPr>
        <p:txBody>
          <a:bodyPr anchorCtr="0" anchor="t" bIns="34275" lIns="68575" spcFirstLastPara="1" rIns="68575" wrap="square" tIns="34275">
            <a:normAutofit/>
          </a:bodyPr>
          <a:lstStyle>
            <a:lvl1pPr indent="-361950" lvl="0" marL="457200">
              <a:spcBef>
                <a:spcPts val="800"/>
              </a:spcBef>
              <a:spcAft>
                <a:spcPts val="0"/>
              </a:spcAft>
              <a:buSzPts val="2100"/>
              <a:buChar char="•"/>
              <a:defRPr/>
            </a:lvl1pPr>
            <a:lvl2pPr indent="-342900" lvl="1" marL="914400">
              <a:spcBef>
                <a:spcPts val="400"/>
              </a:spcBef>
              <a:spcAft>
                <a:spcPts val="0"/>
              </a:spcAft>
              <a:buSzPts val="1800"/>
              <a:buChar char="•"/>
              <a:defRPr/>
            </a:lvl2pPr>
            <a:lvl3pPr indent="-323850" lvl="2" marL="1371600">
              <a:spcBef>
                <a:spcPts val="400"/>
              </a:spcBef>
              <a:spcAft>
                <a:spcPts val="0"/>
              </a:spcAft>
              <a:buSzPts val="15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197" name="Google Shape;197;p27"/>
          <p:cNvSpPr txBox="1"/>
          <p:nvPr>
            <p:ph idx="3" type="body"/>
          </p:nvPr>
        </p:nvSpPr>
        <p:spPr>
          <a:xfrm>
            <a:off x="1214900" y="2979075"/>
            <a:ext cx="7028400" cy="419400"/>
          </a:xfrm>
          <a:prstGeom prst="rect">
            <a:avLst/>
          </a:prstGeom>
        </p:spPr>
        <p:txBody>
          <a:bodyPr anchorCtr="0" anchor="t" bIns="34275" lIns="68575" spcFirstLastPara="1" rIns="68575" wrap="square" tIns="34275">
            <a:normAutofit/>
          </a:bodyPr>
          <a:lstStyle>
            <a:lvl1pPr indent="-361950" lvl="0" marL="457200">
              <a:spcBef>
                <a:spcPts val="800"/>
              </a:spcBef>
              <a:spcAft>
                <a:spcPts val="0"/>
              </a:spcAft>
              <a:buSzPts val="2100"/>
              <a:buChar char="•"/>
              <a:defRPr/>
            </a:lvl1pPr>
            <a:lvl2pPr indent="-342900" lvl="1" marL="914400">
              <a:spcBef>
                <a:spcPts val="400"/>
              </a:spcBef>
              <a:spcAft>
                <a:spcPts val="0"/>
              </a:spcAft>
              <a:buSzPts val="1800"/>
              <a:buChar char="•"/>
              <a:defRPr/>
            </a:lvl2pPr>
            <a:lvl3pPr indent="-323850" lvl="2" marL="1371600">
              <a:spcBef>
                <a:spcPts val="400"/>
              </a:spcBef>
              <a:spcAft>
                <a:spcPts val="0"/>
              </a:spcAft>
              <a:buSzPts val="15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sp>
        <p:nvSpPr>
          <p:cNvPr id="198" name="Google Shape;198;p27"/>
          <p:cNvSpPr txBox="1"/>
          <p:nvPr>
            <p:ph idx="4" type="body"/>
          </p:nvPr>
        </p:nvSpPr>
        <p:spPr>
          <a:xfrm>
            <a:off x="1221800" y="3564650"/>
            <a:ext cx="7028400" cy="419400"/>
          </a:xfrm>
          <a:prstGeom prst="rect">
            <a:avLst/>
          </a:prstGeom>
        </p:spPr>
        <p:txBody>
          <a:bodyPr anchorCtr="0" anchor="t" bIns="34275" lIns="68575" spcFirstLastPara="1" rIns="68575" wrap="square" tIns="34275">
            <a:normAutofit/>
          </a:bodyPr>
          <a:lstStyle>
            <a:lvl1pPr indent="-361950" lvl="0" marL="457200">
              <a:spcBef>
                <a:spcPts val="800"/>
              </a:spcBef>
              <a:spcAft>
                <a:spcPts val="0"/>
              </a:spcAft>
              <a:buSzPts val="2100"/>
              <a:buChar char="•"/>
              <a:defRPr/>
            </a:lvl1pPr>
            <a:lvl2pPr indent="-342900" lvl="1" marL="914400">
              <a:spcBef>
                <a:spcPts val="400"/>
              </a:spcBef>
              <a:spcAft>
                <a:spcPts val="0"/>
              </a:spcAft>
              <a:buSzPts val="1800"/>
              <a:buChar char="•"/>
              <a:defRPr/>
            </a:lvl2pPr>
            <a:lvl3pPr indent="-323850" lvl="2" marL="1371600">
              <a:spcBef>
                <a:spcPts val="400"/>
              </a:spcBef>
              <a:spcAft>
                <a:spcPts val="0"/>
              </a:spcAft>
              <a:buSzPts val="1500"/>
              <a:buChar char="•"/>
              <a:defRPr/>
            </a:lvl3pPr>
            <a:lvl4pPr indent="-317500" lvl="3" marL="1828800">
              <a:spcBef>
                <a:spcPts val="400"/>
              </a:spcBef>
              <a:spcAft>
                <a:spcPts val="0"/>
              </a:spcAft>
              <a:buSzPts val="1400"/>
              <a:buChar char="•"/>
              <a:defRPr/>
            </a:lvl4pPr>
            <a:lvl5pPr indent="-317500" lvl="4" marL="2286000">
              <a:spcBef>
                <a:spcPts val="400"/>
              </a:spcBef>
              <a:spcAft>
                <a:spcPts val="0"/>
              </a:spcAft>
              <a:buSzPts val="1400"/>
              <a:buChar char="•"/>
              <a:defRPr/>
            </a:lvl5pPr>
            <a:lvl6pPr indent="-317500" lvl="5" marL="2743200">
              <a:spcBef>
                <a:spcPts val="400"/>
              </a:spcBef>
              <a:spcAft>
                <a:spcPts val="0"/>
              </a:spcAft>
              <a:buSzPts val="1400"/>
              <a:buChar char="•"/>
              <a:defRPr/>
            </a:lvl6pPr>
            <a:lvl7pPr indent="-317500" lvl="6" marL="3200400">
              <a:spcBef>
                <a:spcPts val="400"/>
              </a:spcBef>
              <a:spcAft>
                <a:spcPts val="0"/>
              </a:spcAft>
              <a:buSzPts val="1400"/>
              <a:buChar char="•"/>
              <a:defRPr/>
            </a:lvl7pPr>
            <a:lvl8pPr indent="-317500" lvl="7" marL="3657600">
              <a:spcBef>
                <a:spcPts val="400"/>
              </a:spcBef>
              <a:spcAft>
                <a:spcPts val="0"/>
              </a:spcAft>
              <a:buSzPts val="1400"/>
              <a:buChar char="•"/>
              <a:defRPr/>
            </a:lvl8pPr>
            <a:lvl9pPr indent="-317500" lvl="8" marL="4114800">
              <a:spcBef>
                <a:spcPts val="400"/>
              </a:spcBef>
              <a:spcAft>
                <a:spcPts val="0"/>
              </a:spcAft>
              <a:buSzPts val="1400"/>
              <a:buChar char="•"/>
              <a:defRPr/>
            </a:lvl9pPr>
          </a:lstStyle>
          <a:p/>
        </p:txBody>
      </p:sp>
      <p:grpSp>
        <p:nvGrpSpPr>
          <p:cNvPr id="199" name="Google Shape;199;p27"/>
          <p:cNvGrpSpPr/>
          <p:nvPr/>
        </p:nvGrpSpPr>
        <p:grpSpPr>
          <a:xfrm>
            <a:off x="6378463" y="-308850"/>
            <a:ext cx="2560800" cy="919800"/>
            <a:chOff x="6378463" y="-308850"/>
            <a:chExt cx="2560800" cy="919800"/>
          </a:xfrm>
        </p:grpSpPr>
        <p:sp>
          <p:nvSpPr>
            <p:cNvPr id="200" name="Google Shape;200;p27"/>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01" name="Google Shape;201;p27"/>
            <p:cNvPicPr preferRelativeResize="0"/>
            <p:nvPr/>
          </p:nvPicPr>
          <p:blipFill>
            <a:blip r:embed="rId2">
              <a:alphaModFix/>
            </a:blip>
            <a:stretch>
              <a:fillRect/>
            </a:stretch>
          </p:blipFill>
          <p:spPr>
            <a:xfrm>
              <a:off x="6564763" y="76073"/>
              <a:ext cx="2188180" cy="449575"/>
            </a:xfrm>
            <a:prstGeom prst="rect">
              <a:avLst/>
            </a:prstGeom>
            <a:noFill/>
            <a:ln>
              <a:noFill/>
            </a:ln>
          </p:spPr>
        </p:pic>
      </p:grpSp>
      <p:sp>
        <p:nvSpPr>
          <p:cNvPr id="202" name="Google Shape;202;p27"/>
          <p:cNvSpPr txBox="1"/>
          <p:nvPr>
            <p:ph idx="12" type="sldNum"/>
          </p:nvPr>
        </p:nvSpPr>
        <p:spPr>
          <a:xfrm>
            <a:off x="2917950" y="476725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sp>
        <p:nvSpPr>
          <p:cNvPr id="203" name="Google Shape;203;p27"/>
          <p:cNvSpPr txBox="1"/>
          <p:nvPr>
            <p:ph idx="5"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000">
                <a:solidFill>
                  <a:schemeClr val="lt1"/>
                </a:solidFill>
              </a:defRPr>
            </a:lvl1pPr>
            <a:lvl2pPr indent="0" lvl="1" marL="0" algn="r">
              <a:spcBef>
                <a:spcPts val="0"/>
              </a:spcBef>
              <a:buNone/>
              <a:defRPr sz="1000">
                <a:solidFill>
                  <a:schemeClr val="lt1"/>
                </a:solidFill>
              </a:defRPr>
            </a:lvl2pPr>
            <a:lvl3pPr indent="0" lvl="2" marL="0" algn="r">
              <a:spcBef>
                <a:spcPts val="0"/>
              </a:spcBef>
              <a:buNone/>
              <a:defRPr sz="1000">
                <a:solidFill>
                  <a:schemeClr val="lt1"/>
                </a:solidFill>
              </a:defRPr>
            </a:lvl3pPr>
            <a:lvl4pPr indent="0" lvl="3" marL="0" algn="r">
              <a:spcBef>
                <a:spcPts val="0"/>
              </a:spcBef>
              <a:buNone/>
              <a:defRPr sz="1000">
                <a:solidFill>
                  <a:schemeClr val="lt1"/>
                </a:solidFill>
              </a:defRPr>
            </a:lvl4pPr>
            <a:lvl5pPr indent="0" lvl="4" marL="0" algn="r">
              <a:spcBef>
                <a:spcPts val="0"/>
              </a:spcBef>
              <a:buNone/>
              <a:defRPr sz="1000">
                <a:solidFill>
                  <a:schemeClr val="lt1"/>
                </a:solidFill>
              </a:defRPr>
            </a:lvl5pPr>
            <a:lvl6pPr indent="0" lvl="5" marL="0" algn="r">
              <a:spcBef>
                <a:spcPts val="0"/>
              </a:spcBef>
              <a:buNone/>
              <a:defRPr sz="1000">
                <a:solidFill>
                  <a:schemeClr val="lt1"/>
                </a:solidFill>
              </a:defRPr>
            </a:lvl6pPr>
            <a:lvl7pPr indent="0" lvl="6" marL="0" algn="r">
              <a:spcBef>
                <a:spcPts val="0"/>
              </a:spcBef>
              <a:buNone/>
              <a:defRPr sz="1000">
                <a:solidFill>
                  <a:schemeClr val="lt1"/>
                </a:solidFill>
              </a:defRPr>
            </a:lvl7pPr>
            <a:lvl8pPr indent="0" lvl="7" marL="0" algn="r">
              <a:spcBef>
                <a:spcPts val="0"/>
              </a:spcBef>
              <a:buNone/>
              <a:defRPr sz="1000">
                <a:solidFill>
                  <a:schemeClr val="lt1"/>
                </a:solidFill>
              </a:defRPr>
            </a:lvl8pPr>
            <a:lvl9pPr indent="0" lvl="8" mar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7"/>
          <p:cNvSpPr/>
          <p:nvPr/>
        </p:nvSpPr>
        <p:spPr>
          <a:xfrm>
            <a:off x="538125" y="387450"/>
            <a:ext cx="90600" cy="735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5" name="Shape 205"/>
        <p:cNvGrpSpPr/>
        <p:nvPr/>
      </p:nvGrpSpPr>
      <p:grpSpPr>
        <a:xfrm>
          <a:off x="0" y="0"/>
          <a:ext cx="0" cy="0"/>
          <a:chOff x="0" y="0"/>
          <a:chExt cx="0" cy="0"/>
        </a:xfrm>
      </p:grpSpPr>
      <p:sp>
        <p:nvSpPr>
          <p:cNvPr id="206" name="Google Shape;206;p2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Montserrat ExtraBold"/>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7" name="Google Shape;207;p28"/>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08" name="Google Shape;208;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8"/>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sp>
        <p:nvSpPr>
          <p:cNvPr id="211" name="Google Shape;211;p28"/>
          <p:cNvSpPr txBox="1"/>
          <p:nvPr>
            <p:ph idx="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000">
                <a:solidFill>
                  <a:schemeClr val="lt1"/>
                </a:solidFill>
              </a:defRPr>
            </a:lvl1pPr>
            <a:lvl2pPr indent="0" lvl="1" marL="0" algn="r">
              <a:spcBef>
                <a:spcPts val="0"/>
              </a:spcBef>
              <a:buNone/>
              <a:defRPr sz="1000">
                <a:solidFill>
                  <a:schemeClr val="lt1"/>
                </a:solidFill>
              </a:defRPr>
            </a:lvl2pPr>
            <a:lvl3pPr indent="0" lvl="2" marL="0" algn="r">
              <a:spcBef>
                <a:spcPts val="0"/>
              </a:spcBef>
              <a:buNone/>
              <a:defRPr sz="1000">
                <a:solidFill>
                  <a:schemeClr val="lt1"/>
                </a:solidFill>
              </a:defRPr>
            </a:lvl3pPr>
            <a:lvl4pPr indent="0" lvl="3" marL="0" algn="r">
              <a:spcBef>
                <a:spcPts val="0"/>
              </a:spcBef>
              <a:buNone/>
              <a:defRPr sz="1000">
                <a:solidFill>
                  <a:schemeClr val="lt1"/>
                </a:solidFill>
              </a:defRPr>
            </a:lvl4pPr>
            <a:lvl5pPr indent="0" lvl="4" marL="0" algn="r">
              <a:spcBef>
                <a:spcPts val="0"/>
              </a:spcBef>
              <a:buNone/>
              <a:defRPr sz="1000">
                <a:solidFill>
                  <a:schemeClr val="lt1"/>
                </a:solidFill>
              </a:defRPr>
            </a:lvl5pPr>
            <a:lvl6pPr indent="0" lvl="5" marL="0" algn="r">
              <a:spcBef>
                <a:spcPts val="0"/>
              </a:spcBef>
              <a:buNone/>
              <a:defRPr sz="1000">
                <a:solidFill>
                  <a:schemeClr val="lt1"/>
                </a:solidFill>
              </a:defRPr>
            </a:lvl6pPr>
            <a:lvl7pPr indent="0" lvl="6" marL="0" algn="r">
              <a:spcBef>
                <a:spcPts val="0"/>
              </a:spcBef>
              <a:buNone/>
              <a:defRPr sz="1000">
                <a:solidFill>
                  <a:schemeClr val="lt1"/>
                </a:solidFill>
              </a:defRPr>
            </a:lvl7pPr>
            <a:lvl8pPr indent="0" lvl="7" marL="0" algn="r">
              <a:spcBef>
                <a:spcPts val="0"/>
              </a:spcBef>
              <a:buNone/>
              <a:defRPr sz="1000">
                <a:solidFill>
                  <a:schemeClr val="lt1"/>
                </a:solidFill>
              </a:defRPr>
            </a:lvl8pPr>
            <a:lvl9pPr indent="0" lvl="8" mar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12" name="Google Shape;212;p28"/>
          <p:cNvGrpSpPr/>
          <p:nvPr/>
        </p:nvGrpSpPr>
        <p:grpSpPr>
          <a:xfrm>
            <a:off x="6378463" y="-308850"/>
            <a:ext cx="2560800" cy="919800"/>
            <a:chOff x="6378463" y="-308850"/>
            <a:chExt cx="2560800" cy="919800"/>
          </a:xfrm>
        </p:grpSpPr>
        <p:sp>
          <p:nvSpPr>
            <p:cNvPr id="213" name="Google Shape;213;p28"/>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14" name="Google Shape;214;p28"/>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5" name="Shape 215"/>
        <p:cNvGrpSpPr/>
        <p:nvPr/>
      </p:nvGrpSpPr>
      <p:grpSpPr>
        <a:xfrm>
          <a:off x="0" y="0"/>
          <a:ext cx="0" cy="0"/>
          <a:chOff x="0" y="0"/>
          <a:chExt cx="0" cy="0"/>
        </a:xfrm>
      </p:grpSpPr>
      <p:sp>
        <p:nvSpPr>
          <p:cNvPr id="216" name="Google Shape;216;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7" name="Google Shape;217;p2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8" name="Google Shape;218;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29"/>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sp>
        <p:nvSpPr>
          <p:cNvPr id="220" name="Google Shape;220;p29"/>
          <p:cNvSpPr txBox="1"/>
          <p:nvPr>
            <p:ph idx="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000">
                <a:solidFill>
                  <a:schemeClr val="lt1"/>
                </a:solidFill>
              </a:defRPr>
            </a:lvl1pPr>
            <a:lvl2pPr indent="0" lvl="1" marL="0" algn="r">
              <a:spcBef>
                <a:spcPts val="0"/>
              </a:spcBef>
              <a:buNone/>
              <a:defRPr sz="1000">
                <a:solidFill>
                  <a:schemeClr val="lt1"/>
                </a:solidFill>
              </a:defRPr>
            </a:lvl2pPr>
            <a:lvl3pPr indent="0" lvl="2" marL="0" algn="r">
              <a:spcBef>
                <a:spcPts val="0"/>
              </a:spcBef>
              <a:buNone/>
              <a:defRPr sz="1000">
                <a:solidFill>
                  <a:schemeClr val="lt1"/>
                </a:solidFill>
              </a:defRPr>
            </a:lvl3pPr>
            <a:lvl4pPr indent="0" lvl="3" marL="0" algn="r">
              <a:spcBef>
                <a:spcPts val="0"/>
              </a:spcBef>
              <a:buNone/>
              <a:defRPr sz="1000">
                <a:solidFill>
                  <a:schemeClr val="lt1"/>
                </a:solidFill>
              </a:defRPr>
            </a:lvl4pPr>
            <a:lvl5pPr indent="0" lvl="4" marL="0" algn="r">
              <a:spcBef>
                <a:spcPts val="0"/>
              </a:spcBef>
              <a:buNone/>
              <a:defRPr sz="1000">
                <a:solidFill>
                  <a:schemeClr val="lt1"/>
                </a:solidFill>
              </a:defRPr>
            </a:lvl5pPr>
            <a:lvl6pPr indent="0" lvl="5" marL="0" algn="r">
              <a:spcBef>
                <a:spcPts val="0"/>
              </a:spcBef>
              <a:buNone/>
              <a:defRPr sz="1000">
                <a:solidFill>
                  <a:schemeClr val="lt1"/>
                </a:solidFill>
              </a:defRPr>
            </a:lvl6pPr>
            <a:lvl7pPr indent="0" lvl="6" marL="0" algn="r">
              <a:spcBef>
                <a:spcPts val="0"/>
              </a:spcBef>
              <a:buNone/>
              <a:defRPr sz="1000">
                <a:solidFill>
                  <a:schemeClr val="lt1"/>
                </a:solidFill>
              </a:defRPr>
            </a:lvl7pPr>
            <a:lvl8pPr indent="0" lvl="7" marL="0" algn="r">
              <a:spcBef>
                <a:spcPts val="0"/>
              </a:spcBef>
              <a:buNone/>
              <a:defRPr sz="1000">
                <a:solidFill>
                  <a:schemeClr val="lt1"/>
                </a:solidFill>
              </a:defRPr>
            </a:lvl8pPr>
            <a:lvl9pPr indent="0" lvl="8" mar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21" name="Google Shape;221;p29"/>
          <p:cNvGrpSpPr/>
          <p:nvPr/>
        </p:nvGrpSpPr>
        <p:grpSpPr>
          <a:xfrm>
            <a:off x="6378463" y="-308850"/>
            <a:ext cx="2560800" cy="919800"/>
            <a:chOff x="6378463" y="-308850"/>
            <a:chExt cx="2560800" cy="919800"/>
          </a:xfrm>
        </p:grpSpPr>
        <p:sp>
          <p:nvSpPr>
            <p:cNvPr id="222" name="Google Shape;222;p29"/>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23" name="Google Shape;223;p29"/>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4" name="Shape 224"/>
        <p:cNvGrpSpPr/>
        <p:nvPr/>
      </p:nvGrpSpPr>
      <p:grpSpPr>
        <a:xfrm>
          <a:off x="0" y="0"/>
          <a:ext cx="0" cy="0"/>
          <a:chOff x="0" y="0"/>
          <a:chExt cx="0" cy="0"/>
        </a:xfrm>
      </p:grpSpPr>
      <p:sp>
        <p:nvSpPr>
          <p:cNvPr id="225" name="Google Shape;225;p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6" name="Google Shape;226;p3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7" name="Google Shape;227;p3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8" name="Google Shape;228;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30"/>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sp>
        <p:nvSpPr>
          <p:cNvPr id="231" name="Google Shape;231;p30"/>
          <p:cNvSpPr txBox="1"/>
          <p:nvPr>
            <p:ph idx="3"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000">
                <a:solidFill>
                  <a:schemeClr val="lt1"/>
                </a:solidFill>
              </a:defRPr>
            </a:lvl1pPr>
            <a:lvl2pPr indent="0" lvl="1" marL="0" algn="r">
              <a:spcBef>
                <a:spcPts val="0"/>
              </a:spcBef>
              <a:buNone/>
              <a:defRPr sz="1000">
                <a:solidFill>
                  <a:schemeClr val="lt1"/>
                </a:solidFill>
              </a:defRPr>
            </a:lvl2pPr>
            <a:lvl3pPr indent="0" lvl="2" marL="0" algn="r">
              <a:spcBef>
                <a:spcPts val="0"/>
              </a:spcBef>
              <a:buNone/>
              <a:defRPr sz="1000">
                <a:solidFill>
                  <a:schemeClr val="lt1"/>
                </a:solidFill>
              </a:defRPr>
            </a:lvl3pPr>
            <a:lvl4pPr indent="0" lvl="3" marL="0" algn="r">
              <a:spcBef>
                <a:spcPts val="0"/>
              </a:spcBef>
              <a:buNone/>
              <a:defRPr sz="1000">
                <a:solidFill>
                  <a:schemeClr val="lt1"/>
                </a:solidFill>
              </a:defRPr>
            </a:lvl4pPr>
            <a:lvl5pPr indent="0" lvl="4" marL="0" algn="r">
              <a:spcBef>
                <a:spcPts val="0"/>
              </a:spcBef>
              <a:buNone/>
              <a:defRPr sz="1000">
                <a:solidFill>
                  <a:schemeClr val="lt1"/>
                </a:solidFill>
              </a:defRPr>
            </a:lvl5pPr>
            <a:lvl6pPr indent="0" lvl="5" marL="0" algn="r">
              <a:spcBef>
                <a:spcPts val="0"/>
              </a:spcBef>
              <a:buNone/>
              <a:defRPr sz="1000">
                <a:solidFill>
                  <a:schemeClr val="lt1"/>
                </a:solidFill>
              </a:defRPr>
            </a:lvl6pPr>
            <a:lvl7pPr indent="0" lvl="6" marL="0" algn="r">
              <a:spcBef>
                <a:spcPts val="0"/>
              </a:spcBef>
              <a:buNone/>
              <a:defRPr sz="1000">
                <a:solidFill>
                  <a:schemeClr val="lt1"/>
                </a:solidFill>
              </a:defRPr>
            </a:lvl7pPr>
            <a:lvl8pPr indent="0" lvl="7" marL="0" algn="r">
              <a:spcBef>
                <a:spcPts val="0"/>
              </a:spcBef>
              <a:buNone/>
              <a:defRPr sz="1000">
                <a:solidFill>
                  <a:schemeClr val="lt1"/>
                </a:solidFill>
              </a:defRPr>
            </a:lvl8pPr>
            <a:lvl9pPr indent="0" lvl="8" mar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32" name="Google Shape;232;p30"/>
          <p:cNvGrpSpPr/>
          <p:nvPr/>
        </p:nvGrpSpPr>
        <p:grpSpPr>
          <a:xfrm>
            <a:off x="6378463" y="-308850"/>
            <a:ext cx="2560800" cy="919800"/>
            <a:chOff x="6378463" y="-308850"/>
            <a:chExt cx="2560800" cy="919800"/>
          </a:xfrm>
        </p:grpSpPr>
        <p:sp>
          <p:nvSpPr>
            <p:cNvPr id="233" name="Google Shape;233;p30"/>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34" name="Google Shape;234;p30"/>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5" name="Shape 235"/>
        <p:cNvGrpSpPr/>
        <p:nvPr/>
      </p:nvGrpSpPr>
      <p:grpSpPr>
        <a:xfrm>
          <a:off x="0" y="0"/>
          <a:ext cx="0" cy="0"/>
          <a:chOff x="0" y="0"/>
          <a:chExt cx="0" cy="0"/>
        </a:xfrm>
      </p:grpSpPr>
      <p:sp>
        <p:nvSpPr>
          <p:cNvPr id="236" name="Google Shape;236;p31"/>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7" name="Google Shape;237;p31"/>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38" name="Google Shape;238;p31"/>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9" name="Google Shape;239;p31"/>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40" name="Google Shape;240;p31"/>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1" name="Google Shape;241;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31"/>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sp>
        <p:nvSpPr>
          <p:cNvPr id="244" name="Google Shape;244;p31"/>
          <p:cNvSpPr txBox="1"/>
          <p:nvPr>
            <p:ph idx="5"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000">
                <a:solidFill>
                  <a:schemeClr val="lt1"/>
                </a:solidFill>
              </a:defRPr>
            </a:lvl1pPr>
            <a:lvl2pPr indent="0" lvl="1" marL="0" algn="r">
              <a:spcBef>
                <a:spcPts val="0"/>
              </a:spcBef>
              <a:buNone/>
              <a:defRPr sz="1000">
                <a:solidFill>
                  <a:schemeClr val="lt1"/>
                </a:solidFill>
              </a:defRPr>
            </a:lvl2pPr>
            <a:lvl3pPr indent="0" lvl="2" marL="0" algn="r">
              <a:spcBef>
                <a:spcPts val="0"/>
              </a:spcBef>
              <a:buNone/>
              <a:defRPr sz="1000">
                <a:solidFill>
                  <a:schemeClr val="lt1"/>
                </a:solidFill>
              </a:defRPr>
            </a:lvl3pPr>
            <a:lvl4pPr indent="0" lvl="3" marL="0" algn="r">
              <a:spcBef>
                <a:spcPts val="0"/>
              </a:spcBef>
              <a:buNone/>
              <a:defRPr sz="1000">
                <a:solidFill>
                  <a:schemeClr val="lt1"/>
                </a:solidFill>
              </a:defRPr>
            </a:lvl4pPr>
            <a:lvl5pPr indent="0" lvl="4" marL="0" algn="r">
              <a:spcBef>
                <a:spcPts val="0"/>
              </a:spcBef>
              <a:buNone/>
              <a:defRPr sz="1000">
                <a:solidFill>
                  <a:schemeClr val="lt1"/>
                </a:solidFill>
              </a:defRPr>
            </a:lvl5pPr>
            <a:lvl6pPr indent="0" lvl="5" marL="0" algn="r">
              <a:spcBef>
                <a:spcPts val="0"/>
              </a:spcBef>
              <a:buNone/>
              <a:defRPr sz="1000">
                <a:solidFill>
                  <a:schemeClr val="lt1"/>
                </a:solidFill>
              </a:defRPr>
            </a:lvl6pPr>
            <a:lvl7pPr indent="0" lvl="6" marL="0" algn="r">
              <a:spcBef>
                <a:spcPts val="0"/>
              </a:spcBef>
              <a:buNone/>
              <a:defRPr sz="1000">
                <a:solidFill>
                  <a:schemeClr val="lt1"/>
                </a:solidFill>
              </a:defRPr>
            </a:lvl7pPr>
            <a:lvl8pPr indent="0" lvl="7" marL="0" algn="r">
              <a:spcBef>
                <a:spcPts val="0"/>
              </a:spcBef>
              <a:buNone/>
              <a:defRPr sz="1000">
                <a:solidFill>
                  <a:schemeClr val="lt1"/>
                </a:solidFill>
              </a:defRPr>
            </a:lvl8pPr>
            <a:lvl9pPr indent="0" lvl="8" mar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45" name="Google Shape;245;p31"/>
          <p:cNvGrpSpPr/>
          <p:nvPr/>
        </p:nvGrpSpPr>
        <p:grpSpPr>
          <a:xfrm>
            <a:off x="6378463" y="-308850"/>
            <a:ext cx="2560800" cy="919800"/>
            <a:chOff x="6378463" y="-308850"/>
            <a:chExt cx="2560800" cy="919800"/>
          </a:xfrm>
        </p:grpSpPr>
        <p:sp>
          <p:nvSpPr>
            <p:cNvPr id="246" name="Google Shape;246;p31"/>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47" name="Google Shape;247;p31"/>
            <p:cNvPicPr preferRelativeResize="0"/>
            <p:nvPr/>
          </p:nvPicPr>
          <p:blipFill>
            <a:blip r:embed="rId2">
              <a:alphaModFix/>
            </a:blip>
            <a:stretch>
              <a:fillRect/>
            </a:stretch>
          </p:blipFill>
          <p:spPr>
            <a:xfrm>
              <a:off x="6564763" y="76073"/>
              <a:ext cx="2188180" cy="449575"/>
            </a:xfrm>
            <a:prstGeom prst="rect">
              <a:avLst/>
            </a:prstGeom>
            <a:noFill/>
            <a:ln>
              <a:noFill/>
            </a:ln>
          </p:spPr>
        </p:pic>
      </p:grpSp>
      <p:sp>
        <p:nvSpPr>
          <p:cNvPr id="248" name="Google Shape;248;p31"/>
          <p:cNvSpPr/>
          <p:nvPr/>
        </p:nvSpPr>
        <p:spPr>
          <a:xfrm>
            <a:off x="523876" y="1318617"/>
            <a:ext cx="3990900" cy="509700"/>
          </a:xfrm>
          <a:prstGeom prst="roundRect">
            <a:avLst>
              <a:gd fmla="val 36254" name="adj"/>
            </a:avLst>
          </a:prstGeom>
          <a:solidFill>
            <a:schemeClr val="lt1"/>
          </a:solidFill>
          <a:ln cap="flat" cmpd="sng" w="12700">
            <a:solidFill>
              <a:srgbClr val="FB661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249" name="Google Shape;249;p31"/>
          <p:cNvSpPr/>
          <p:nvPr/>
        </p:nvSpPr>
        <p:spPr>
          <a:xfrm>
            <a:off x="4653601" y="1318567"/>
            <a:ext cx="3990900" cy="509700"/>
          </a:xfrm>
          <a:prstGeom prst="roundRect">
            <a:avLst>
              <a:gd fmla="val 36254" name="adj"/>
            </a:avLst>
          </a:prstGeom>
          <a:solidFill>
            <a:schemeClr val="lt1"/>
          </a:solidFill>
          <a:ln cap="flat" cmpd="sng" w="12700">
            <a:solidFill>
              <a:srgbClr val="FB661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0" name="Shape 250"/>
        <p:cNvGrpSpPr/>
        <p:nvPr/>
      </p:nvGrpSpPr>
      <p:grpSpPr>
        <a:xfrm>
          <a:off x="0" y="0"/>
          <a:ext cx="0" cy="0"/>
          <a:chOff x="0" y="0"/>
          <a:chExt cx="0" cy="0"/>
        </a:xfrm>
      </p:grpSpPr>
      <p:sp>
        <p:nvSpPr>
          <p:cNvPr id="251" name="Google Shape;251;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2" name="Google Shape;252;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32"/>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sp>
        <p:nvSpPr>
          <p:cNvPr id="255" name="Google Shape;255;p32"/>
          <p:cNvSpPr txBox="1"/>
          <p:nvPr>
            <p:ph idx="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000">
                <a:solidFill>
                  <a:schemeClr val="lt1"/>
                </a:solidFill>
              </a:defRPr>
            </a:lvl1pPr>
            <a:lvl2pPr indent="0" lvl="1" marL="0" algn="r">
              <a:spcBef>
                <a:spcPts val="0"/>
              </a:spcBef>
              <a:buNone/>
              <a:defRPr sz="1000">
                <a:solidFill>
                  <a:schemeClr val="lt1"/>
                </a:solidFill>
              </a:defRPr>
            </a:lvl2pPr>
            <a:lvl3pPr indent="0" lvl="2" marL="0" algn="r">
              <a:spcBef>
                <a:spcPts val="0"/>
              </a:spcBef>
              <a:buNone/>
              <a:defRPr sz="1000">
                <a:solidFill>
                  <a:schemeClr val="lt1"/>
                </a:solidFill>
              </a:defRPr>
            </a:lvl3pPr>
            <a:lvl4pPr indent="0" lvl="3" marL="0" algn="r">
              <a:spcBef>
                <a:spcPts val="0"/>
              </a:spcBef>
              <a:buNone/>
              <a:defRPr sz="1000">
                <a:solidFill>
                  <a:schemeClr val="lt1"/>
                </a:solidFill>
              </a:defRPr>
            </a:lvl4pPr>
            <a:lvl5pPr indent="0" lvl="4" marL="0" algn="r">
              <a:spcBef>
                <a:spcPts val="0"/>
              </a:spcBef>
              <a:buNone/>
              <a:defRPr sz="1000">
                <a:solidFill>
                  <a:schemeClr val="lt1"/>
                </a:solidFill>
              </a:defRPr>
            </a:lvl5pPr>
            <a:lvl6pPr indent="0" lvl="5" marL="0" algn="r">
              <a:spcBef>
                <a:spcPts val="0"/>
              </a:spcBef>
              <a:buNone/>
              <a:defRPr sz="1000">
                <a:solidFill>
                  <a:schemeClr val="lt1"/>
                </a:solidFill>
              </a:defRPr>
            </a:lvl6pPr>
            <a:lvl7pPr indent="0" lvl="6" marL="0" algn="r">
              <a:spcBef>
                <a:spcPts val="0"/>
              </a:spcBef>
              <a:buNone/>
              <a:defRPr sz="1000">
                <a:solidFill>
                  <a:schemeClr val="lt1"/>
                </a:solidFill>
              </a:defRPr>
            </a:lvl7pPr>
            <a:lvl8pPr indent="0" lvl="7" marL="0" algn="r">
              <a:spcBef>
                <a:spcPts val="0"/>
              </a:spcBef>
              <a:buNone/>
              <a:defRPr sz="1000">
                <a:solidFill>
                  <a:schemeClr val="lt1"/>
                </a:solidFill>
              </a:defRPr>
            </a:lvl8pPr>
            <a:lvl9pPr indent="0" lvl="8" mar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56" name="Google Shape;256;p32"/>
          <p:cNvGrpSpPr/>
          <p:nvPr/>
        </p:nvGrpSpPr>
        <p:grpSpPr>
          <a:xfrm>
            <a:off x="6378463" y="-308850"/>
            <a:ext cx="2560800" cy="919800"/>
            <a:chOff x="6378463" y="-308850"/>
            <a:chExt cx="2560800" cy="919800"/>
          </a:xfrm>
        </p:grpSpPr>
        <p:sp>
          <p:nvSpPr>
            <p:cNvPr id="257" name="Google Shape;257;p32"/>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58" name="Google Shape;258;p32"/>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9" name="Shape 259"/>
        <p:cNvGrpSpPr/>
        <p:nvPr/>
      </p:nvGrpSpPr>
      <p:grpSpPr>
        <a:xfrm>
          <a:off x="0" y="0"/>
          <a:ext cx="0" cy="0"/>
          <a:chOff x="0" y="0"/>
          <a:chExt cx="0" cy="0"/>
        </a:xfrm>
      </p:grpSpPr>
      <p:sp>
        <p:nvSpPr>
          <p:cNvPr id="260" name="Google Shape;260;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2" name="Google Shape;262;p33"/>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sp>
        <p:nvSpPr>
          <p:cNvPr id="263" name="Google Shape;263;p33"/>
          <p:cNvSpPr txBox="1"/>
          <p:nvPr>
            <p:ph idx="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000">
                <a:solidFill>
                  <a:schemeClr val="lt1"/>
                </a:solidFill>
              </a:defRPr>
            </a:lvl1pPr>
            <a:lvl2pPr indent="0" lvl="1" marL="0" algn="r">
              <a:spcBef>
                <a:spcPts val="0"/>
              </a:spcBef>
              <a:buNone/>
              <a:defRPr sz="1000">
                <a:solidFill>
                  <a:schemeClr val="lt1"/>
                </a:solidFill>
              </a:defRPr>
            </a:lvl2pPr>
            <a:lvl3pPr indent="0" lvl="2" marL="0" algn="r">
              <a:spcBef>
                <a:spcPts val="0"/>
              </a:spcBef>
              <a:buNone/>
              <a:defRPr sz="1000">
                <a:solidFill>
                  <a:schemeClr val="lt1"/>
                </a:solidFill>
              </a:defRPr>
            </a:lvl3pPr>
            <a:lvl4pPr indent="0" lvl="3" marL="0" algn="r">
              <a:spcBef>
                <a:spcPts val="0"/>
              </a:spcBef>
              <a:buNone/>
              <a:defRPr sz="1000">
                <a:solidFill>
                  <a:schemeClr val="lt1"/>
                </a:solidFill>
              </a:defRPr>
            </a:lvl4pPr>
            <a:lvl5pPr indent="0" lvl="4" marL="0" algn="r">
              <a:spcBef>
                <a:spcPts val="0"/>
              </a:spcBef>
              <a:buNone/>
              <a:defRPr sz="1000">
                <a:solidFill>
                  <a:schemeClr val="lt1"/>
                </a:solidFill>
              </a:defRPr>
            </a:lvl5pPr>
            <a:lvl6pPr indent="0" lvl="5" marL="0" algn="r">
              <a:spcBef>
                <a:spcPts val="0"/>
              </a:spcBef>
              <a:buNone/>
              <a:defRPr sz="1000">
                <a:solidFill>
                  <a:schemeClr val="lt1"/>
                </a:solidFill>
              </a:defRPr>
            </a:lvl6pPr>
            <a:lvl7pPr indent="0" lvl="6" marL="0" algn="r">
              <a:spcBef>
                <a:spcPts val="0"/>
              </a:spcBef>
              <a:buNone/>
              <a:defRPr sz="1000">
                <a:solidFill>
                  <a:schemeClr val="lt1"/>
                </a:solidFill>
              </a:defRPr>
            </a:lvl7pPr>
            <a:lvl8pPr indent="0" lvl="7" marL="0" algn="r">
              <a:spcBef>
                <a:spcPts val="0"/>
              </a:spcBef>
              <a:buNone/>
              <a:defRPr sz="1000">
                <a:solidFill>
                  <a:schemeClr val="lt1"/>
                </a:solidFill>
              </a:defRPr>
            </a:lvl8pPr>
            <a:lvl9pPr indent="0" lvl="8" mar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64" name="Google Shape;264;p33"/>
          <p:cNvGrpSpPr/>
          <p:nvPr/>
        </p:nvGrpSpPr>
        <p:grpSpPr>
          <a:xfrm>
            <a:off x="6378463" y="-308850"/>
            <a:ext cx="2560800" cy="919800"/>
            <a:chOff x="6378463" y="-308850"/>
            <a:chExt cx="2560800" cy="919800"/>
          </a:xfrm>
        </p:grpSpPr>
        <p:sp>
          <p:nvSpPr>
            <p:cNvPr id="265" name="Google Shape;265;p33"/>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66" name="Google Shape;266;p33"/>
            <p:cNvPicPr preferRelativeResize="0"/>
            <p:nvPr/>
          </p:nvPicPr>
          <p:blipFill>
            <a:blip r:embed="rId2">
              <a:alphaModFix/>
            </a:blip>
            <a:stretch>
              <a:fillRect/>
            </a:stretch>
          </p:blipFill>
          <p:spPr>
            <a:xfrm>
              <a:off x="6564763" y="76073"/>
              <a:ext cx="2188180" cy="449575"/>
            </a:xfrm>
            <a:prstGeom prst="rect">
              <a:avLst/>
            </a:prstGeom>
            <a:noFill/>
            <a:ln>
              <a:noFill/>
            </a:ln>
          </p:spPr>
        </p:pic>
      </p:grpSp>
      <p:sp>
        <p:nvSpPr>
          <p:cNvPr id="267" name="Google Shape;267;p33"/>
          <p:cNvSpPr/>
          <p:nvPr>
            <p:ph idx="3" type="pic"/>
          </p:nvPr>
        </p:nvSpPr>
        <p:spPr>
          <a:xfrm>
            <a:off x="628525" y="1477350"/>
            <a:ext cx="2136900" cy="2136900"/>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odologi">
  <p:cSld name="CUSTOM">
    <p:spTree>
      <p:nvGrpSpPr>
        <p:cNvPr id="268" name="Shape 268"/>
        <p:cNvGrpSpPr/>
        <p:nvPr/>
      </p:nvGrpSpPr>
      <p:grpSpPr>
        <a:xfrm>
          <a:off x="0" y="0"/>
          <a:ext cx="0" cy="0"/>
          <a:chOff x="0" y="0"/>
          <a:chExt cx="0" cy="0"/>
        </a:xfrm>
      </p:grpSpPr>
      <p:sp>
        <p:nvSpPr>
          <p:cNvPr id="269" name="Google Shape;269;p34"/>
          <p:cNvSpPr txBox="1"/>
          <p:nvPr>
            <p:ph type="title"/>
          </p:nvPr>
        </p:nvSpPr>
        <p:spPr>
          <a:xfrm>
            <a:off x="612500" y="1194050"/>
            <a:ext cx="3009300" cy="994200"/>
          </a:xfrm>
          <a:prstGeom prst="rect">
            <a:avLst/>
          </a:prstGeom>
        </p:spPr>
        <p:txBody>
          <a:bodyPr anchorCtr="0" anchor="t" bIns="34275" lIns="68575" spcFirstLastPara="1" rIns="68575" wrap="square" tIns="34275">
            <a:normAutofit/>
          </a:bodyPr>
          <a:lstStyle>
            <a:lvl1pPr lvl="0">
              <a:spcBef>
                <a:spcPts val="0"/>
              </a:spcBef>
              <a:spcAft>
                <a:spcPts val="0"/>
              </a:spcAft>
              <a:buClr>
                <a:schemeClr val="accent1"/>
              </a:buClr>
              <a:buSzPts val="3300"/>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0" name="Google Shape;270;p34"/>
          <p:cNvSpPr/>
          <p:nvPr>
            <p:ph idx="2" type="pic"/>
          </p:nvPr>
        </p:nvSpPr>
        <p:spPr>
          <a:xfrm>
            <a:off x="5010050" y="161450"/>
            <a:ext cx="3890700" cy="4245900"/>
          </a:xfrm>
          <a:prstGeom prst="rect">
            <a:avLst/>
          </a:prstGeom>
          <a:noFill/>
          <a:ln>
            <a:noFill/>
          </a:ln>
        </p:spPr>
      </p:sp>
      <p:grpSp>
        <p:nvGrpSpPr>
          <p:cNvPr id="271" name="Google Shape;271;p34"/>
          <p:cNvGrpSpPr/>
          <p:nvPr/>
        </p:nvGrpSpPr>
        <p:grpSpPr>
          <a:xfrm>
            <a:off x="211438" y="-308850"/>
            <a:ext cx="2560800" cy="919800"/>
            <a:chOff x="6378463" y="-308850"/>
            <a:chExt cx="2560800" cy="919800"/>
          </a:xfrm>
        </p:grpSpPr>
        <p:sp>
          <p:nvSpPr>
            <p:cNvPr id="272" name="Google Shape;272;p34"/>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73" name="Google Shape;273;p34"/>
            <p:cNvPicPr preferRelativeResize="0"/>
            <p:nvPr/>
          </p:nvPicPr>
          <p:blipFill>
            <a:blip r:embed="rId2">
              <a:alphaModFix/>
            </a:blip>
            <a:stretch>
              <a:fillRect/>
            </a:stretch>
          </p:blipFill>
          <p:spPr>
            <a:xfrm>
              <a:off x="6564763" y="76073"/>
              <a:ext cx="2188180" cy="449575"/>
            </a:xfrm>
            <a:prstGeom prst="rect">
              <a:avLst/>
            </a:prstGeom>
            <a:noFill/>
            <a:ln>
              <a:noFill/>
            </a:ln>
          </p:spPr>
        </p:pic>
      </p:grpSp>
      <p:sp>
        <p:nvSpPr>
          <p:cNvPr id="274" name="Google Shape;274;p34"/>
          <p:cNvSpPr txBox="1"/>
          <p:nvPr>
            <p:ph idx="1" type="subTitle"/>
          </p:nvPr>
        </p:nvSpPr>
        <p:spPr>
          <a:xfrm>
            <a:off x="730675" y="3131925"/>
            <a:ext cx="2560800" cy="532800"/>
          </a:xfrm>
          <a:prstGeom prst="rect">
            <a:avLst/>
          </a:prstGeom>
        </p:spPr>
        <p:txBody>
          <a:bodyPr anchorCtr="0" anchor="t" bIns="34275" lIns="68575" spcFirstLastPara="1" rIns="68575" wrap="square" tIns="34275">
            <a:normAutofit/>
          </a:bodyPr>
          <a:lstStyle>
            <a:lvl1pPr lvl="0">
              <a:spcBef>
                <a:spcPts val="800"/>
              </a:spcBef>
              <a:spcAft>
                <a:spcPts val="0"/>
              </a:spcAft>
              <a:buSzPts val="2100"/>
              <a:buNone/>
              <a:defRPr/>
            </a:lvl1pPr>
            <a:lvl2pPr lvl="1">
              <a:spcBef>
                <a:spcPts val="400"/>
              </a:spcBef>
              <a:spcAft>
                <a:spcPts val="0"/>
              </a:spcAft>
              <a:buSzPts val="1800"/>
              <a:buNone/>
              <a:defRPr/>
            </a:lvl2pPr>
            <a:lvl3pPr lvl="2">
              <a:spcBef>
                <a:spcPts val="400"/>
              </a:spcBef>
              <a:spcAft>
                <a:spcPts val="0"/>
              </a:spcAft>
              <a:buSzPts val="1500"/>
              <a:buNone/>
              <a:defRPr/>
            </a:lvl3pPr>
            <a:lvl4pPr lvl="3">
              <a:spcBef>
                <a:spcPts val="400"/>
              </a:spcBef>
              <a:spcAft>
                <a:spcPts val="0"/>
              </a:spcAft>
              <a:buSzPts val="1400"/>
              <a:buNone/>
              <a:defRPr/>
            </a:lvl4pPr>
            <a:lvl5pPr lvl="4">
              <a:spcBef>
                <a:spcPts val="400"/>
              </a:spcBef>
              <a:spcAft>
                <a:spcPts val="0"/>
              </a:spcAft>
              <a:buSzPts val="1400"/>
              <a:buNone/>
              <a:defRPr/>
            </a:lvl5pPr>
            <a:lvl6pPr lvl="5">
              <a:spcBef>
                <a:spcPts val="400"/>
              </a:spcBef>
              <a:spcAft>
                <a:spcPts val="0"/>
              </a:spcAft>
              <a:buSzPts val="1400"/>
              <a:buNone/>
              <a:defRPr/>
            </a:lvl6pPr>
            <a:lvl7pPr lvl="6">
              <a:spcBef>
                <a:spcPts val="400"/>
              </a:spcBef>
              <a:spcAft>
                <a:spcPts val="0"/>
              </a:spcAft>
              <a:buSzPts val="1400"/>
              <a:buNone/>
              <a:defRPr/>
            </a:lvl7pPr>
            <a:lvl8pPr lvl="7">
              <a:spcBef>
                <a:spcPts val="400"/>
              </a:spcBef>
              <a:spcAft>
                <a:spcPts val="0"/>
              </a:spcAft>
              <a:buSzPts val="1400"/>
              <a:buNone/>
              <a:defRPr/>
            </a:lvl8pPr>
            <a:lvl9pPr lvl="8">
              <a:spcBef>
                <a:spcPts val="400"/>
              </a:spcBef>
              <a:spcAft>
                <a:spcPts val="0"/>
              </a:spcAft>
              <a:buSzPts val="1400"/>
              <a:buNone/>
              <a:defRPr/>
            </a:lvl9pPr>
          </a:lstStyle>
          <a:p/>
        </p:txBody>
      </p:sp>
      <p:sp>
        <p:nvSpPr>
          <p:cNvPr id="275" name="Google Shape;275;p34"/>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sp>
        <p:nvSpPr>
          <p:cNvPr id="276" name="Google Shape;276;p34"/>
          <p:cNvSpPr txBox="1"/>
          <p:nvPr>
            <p:ph idx="3"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000">
                <a:solidFill>
                  <a:schemeClr val="lt1"/>
                </a:solidFill>
              </a:defRPr>
            </a:lvl1pPr>
            <a:lvl2pPr indent="0" lvl="1" marL="0" algn="r">
              <a:spcBef>
                <a:spcPts val="0"/>
              </a:spcBef>
              <a:buNone/>
              <a:defRPr sz="1000">
                <a:solidFill>
                  <a:schemeClr val="lt1"/>
                </a:solidFill>
              </a:defRPr>
            </a:lvl2pPr>
            <a:lvl3pPr indent="0" lvl="2" marL="0" algn="r">
              <a:spcBef>
                <a:spcPts val="0"/>
              </a:spcBef>
              <a:buNone/>
              <a:defRPr sz="1000">
                <a:solidFill>
                  <a:schemeClr val="lt1"/>
                </a:solidFill>
              </a:defRPr>
            </a:lvl3pPr>
            <a:lvl4pPr indent="0" lvl="3" marL="0" algn="r">
              <a:spcBef>
                <a:spcPts val="0"/>
              </a:spcBef>
              <a:buNone/>
              <a:defRPr sz="1000">
                <a:solidFill>
                  <a:schemeClr val="lt1"/>
                </a:solidFill>
              </a:defRPr>
            </a:lvl4pPr>
            <a:lvl5pPr indent="0" lvl="4" marL="0" algn="r">
              <a:spcBef>
                <a:spcPts val="0"/>
              </a:spcBef>
              <a:buNone/>
              <a:defRPr sz="1000">
                <a:solidFill>
                  <a:schemeClr val="lt1"/>
                </a:solidFill>
              </a:defRPr>
            </a:lvl5pPr>
            <a:lvl6pPr indent="0" lvl="5" marL="0" algn="r">
              <a:spcBef>
                <a:spcPts val="0"/>
              </a:spcBef>
              <a:buNone/>
              <a:defRPr sz="1000">
                <a:solidFill>
                  <a:schemeClr val="lt1"/>
                </a:solidFill>
              </a:defRPr>
            </a:lvl6pPr>
            <a:lvl7pPr indent="0" lvl="6" marL="0" algn="r">
              <a:spcBef>
                <a:spcPts val="0"/>
              </a:spcBef>
              <a:buNone/>
              <a:defRPr sz="1000">
                <a:solidFill>
                  <a:schemeClr val="lt1"/>
                </a:solidFill>
              </a:defRPr>
            </a:lvl7pPr>
            <a:lvl8pPr indent="0" lvl="7" marL="0" algn="r">
              <a:spcBef>
                <a:spcPts val="0"/>
              </a:spcBef>
              <a:buNone/>
              <a:defRPr sz="1000">
                <a:solidFill>
                  <a:schemeClr val="lt1"/>
                </a:solidFill>
              </a:defRPr>
            </a:lvl8pPr>
            <a:lvl9pPr indent="0" lvl="8" mar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7" name="Shape 277"/>
        <p:cNvGrpSpPr/>
        <p:nvPr/>
      </p:nvGrpSpPr>
      <p:grpSpPr>
        <a:xfrm>
          <a:off x="0" y="0"/>
          <a:ext cx="0" cy="0"/>
          <a:chOff x="0" y="0"/>
          <a:chExt cx="0" cy="0"/>
        </a:xfrm>
      </p:grpSpPr>
      <p:sp>
        <p:nvSpPr>
          <p:cNvPr id="278" name="Google Shape;278;p35"/>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ontserrat Extra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9" name="Google Shape;279;p35"/>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80" name="Google Shape;280;p35"/>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81" name="Google Shape;281;p3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3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35"/>
          <p:cNvSpPr txBox="1"/>
          <p:nvPr>
            <p:ph idx="1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sp>
        <p:nvSpPr>
          <p:cNvPr id="284" name="Google Shape;284;p35"/>
          <p:cNvSpPr txBox="1"/>
          <p:nvPr>
            <p:ph idx="3"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000">
                <a:solidFill>
                  <a:schemeClr val="lt1"/>
                </a:solidFill>
              </a:defRPr>
            </a:lvl1pPr>
            <a:lvl2pPr indent="0" lvl="1" marL="0" algn="r">
              <a:spcBef>
                <a:spcPts val="0"/>
              </a:spcBef>
              <a:buNone/>
              <a:defRPr sz="1000">
                <a:solidFill>
                  <a:schemeClr val="lt1"/>
                </a:solidFill>
              </a:defRPr>
            </a:lvl2pPr>
            <a:lvl3pPr indent="0" lvl="2" marL="0" algn="r">
              <a:spcBef>
                <a:spcPts val="0"/>
              </a:spcBef>
              <a:buNone/>
              <a:defRPr sz="1000">
                <a:solidFill>
                  <a:schemeClr val="lt1"/>
                </a:solidFill>
              </a:defRPr>
            </a:lvl3pPr>
            <a:lvl4pPr indent="0" lvl="3" marL="0" algn="r">
              <a:spcBef>
                <a:spcPts val="0"/>
              </a:spcBef>
              <a:buNone/>
              <a:defRPr sz="1000">
                <a:solidFill>
                  <a:schemeClr val="lt1"/>
                </a:solidFill>
              </a:defRPr>
            </a:lvl4pPr>
            <a:lvl5pPr indent="0" lvl="4" marL="0" algn="r">
              <a:spcBef>
                <a:spcPts val="0"/>
              </a:spcBef>
              <a:buNone/>
              <a:defRPr sz="1000">
                <a:solidFill>
                  <a:schemeClr val="lt1"/>
                </a:solidFill>
              </a:defRPr>
            </a:lvl5pPr>
            <a:lvl6pPr indent="0" lvl="5" marL="0" algn="r">
              <a:spcBef>
                <a:spcPts val="0"/>
              </a:spcBef>
              <a:buNone/>
              <a:defRPr sz="1000">
                <a:solidFill>
                  <a:schemeClr val="lt1"/>
                </a:solidFill>
              </a:defRPr>
            </a:lvl6pPr>
            <a:lvl7pPr indent="0" lvl="6" marL="0" algn="r">
              <a:spcBef>
                <a:spcPts val="0"/>
              </a:spcBef>
              <a:buNone/>
              <a:defRPr sz="1000">
                <a:solidFill>
                  <a:schemeClr val="lt1"/>
                </a:solidFill>
              </a:defRPr>
            </a:lvl7pPr>
            <a:lvl8pPr indent="0" lvl="7" marL="0" algn="r">
              <a:spcBef>
                <a:spcPts val="0"/>
              </a:spcBef>
              <a:buNone/>
              <a:defRPr sz="1000">
                <a:solidFill>
                  <a:schemeClr val="lt1"/>
                </a:solidFill>
              </a:defRPr>
            </a:lvl8pPr>
            <a:lvl9pPr indent="0" lvl="8" mar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grpSp>
        <p:nvGrpSpPr>
          <p:cNvPr id="285" name="Google Shape;285;p35"/>
          <p:cNvGrpSpPr/>
          <p:nvPr/>
        </p:nvGrpSpPr>
        <p:grpSpPr>
          <a:xfrm>
            <a:off x="6378463" y="-308850"/>
            <a:ext cx="2560800" cy="919800"/>
            <a:chOff x="6378463" y="-308850"/>
            <a:chExt cx="2560800" cy="919800"/>
          </a:xfrm>
        </p:grpSpPr>
        <p:sp>
          <p:nvSpPr>
            <p:cNvPr id="286" name="Google Shape;286;p35"/>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87" name="Google Shape;287;p35"/>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88" name="Shape 288"/>
        <p:cNvGrpSpPr/>
        <p:nvPr/>
      </p:nvGrpSpPr>
      <p:grpSpPr>
        <a:xfrm>
          <a:off x="0" y="0"/>
          <a:ext cx="0" cy="0"/>
          <a:chOff x="0" y="0"/>
          <a:chExt cx="0" cy="0"/>
        </a:xfrm>
      </p:grpSpPr>
      <p:sp>
        <p:nvSpPr>
          <p:cNvPr id="289" name="Google Shape;289;p36"/>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Montserrat Extra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0" name="Google Shape;290;p36"/>
          <p:cNvSpPr/>
          <p:nvPr>
            <p:ph idx="2" type="pic"/>
          </p:nvPr>
        </p:nvSpPr>
        <p:spPr>
          <a:xfrm>
            <a:off x="3887391" y="740569"/>
            <a:ext cx="4629300" cy="3655200"/>
          </a:xfrm>
          <a:prstGeom prst="rect">
            <a:avLst/>
          </a:prstGeom>
          <a:noFill/>
          <a:ln>
            <a:noFill/>
          </a:ln>
        </p:spPr>
      </p:sp>
      <p:sp>
        <p:nvSpPr>
          <p:cNvPr id="291" name="Google Shape;291;p36"/>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92" name="Google Shape;292;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36"/>
          <p:cNvSpPr txBox="1"/>
          <p:nvPr>
            <p:ph idx="1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000">
                <a:solidFill>
                  <a:schemeClr val="lt1"/>
                </a:solidFill>
              </a:defRPr>
            </a:lvl1pPr>
            <a:lvl2pPr indent="0" lvl="1" marL="0" algn="r">
              <a:spcBef>
                <a:spcPts val="0"/>
              </a:spcBef>
              <a:buNone/>
              <a:defRPr sz="1000">
                <a:solidFill>
                  <a:schemeClr val="lt1"/>
                </a:solidFill>
              </a:defRPr>
            </a:lvl2pPr>
            <a:lvl3pPr indent="0" lvl="2" marL="0" algn="r">
              <a:spcBef>
                <a:spcPts val="0"/>
              </a:spcBef>
              <a:buNone/>
              <a:defRPr sz="1000">
                <a:solidFill>
                  <a:schemeClr val="lt1"/>
                </a:solidFill>
              </a:defRPr>
            </a:lvl3pPr>
            <a:lvl4pPr indent="0" lvl="3" marL="0" algn="r">
              <a:spcBef>
                <a:spcPts val="0"/>
              </a:spcBef>
              <a:buNone/>
              <a:defRPr sz="1000">
                <a:solidFill>
                  <a:schemeClr val="lt1"/>
                </a:solidFill>
              </a:defRPr>
            </a:lvl4pPr>
            <a:lvl5pPr indent="0" lvl="4" marL="0" algn="r">
              <a:spcBef>
                <a:spcPts val="0"/>
              </a:spcBef>
              <a:buNone/>
              <a:defRPr sz="1000">
                <a:solidFill>
                  <a:schemeClr val="lt1"/>
                </a:solidFill>
              </a:defRPr>
            </a:lvl5pPr>
            <a:lvl6pPr indent="0" lvl="5" marL="0" algn="r">
              <a:spcBef>
                <a:spcPts val="0"/>
              </a:spcBef>
              <a:buNone/>
              <a:defRPr sz="1000">
                <a:solidFill>
                  <a:schemeClr val="lt1"/>
                </a:solidFill>
              </a:defRPr>
            </a:lvl6pPr>
            <a:lvl7pPr indent="0" lvl="6" marL="0" algn="r">
              <a:spcBef>
                <a:spcPts val="0"/>
              </a:spcBef>
              <a:buNone/>
              <a:defRPr sz="1000">
                <a:solidFill>
                  <a:schemeClr val="lt1"/>
                </a:solidFill>
              </a:defRPr>
            </a:lvl7pPr>
            <a:lvl8pPr indent="0" lvl="7" marL="0" algn="r">
              <a:spcBef>
                <a:spcPts val="0"/>
              </a:spcBef>
              <a:buNone/>
              <a:defRPr sz="1000">
                <a:solidFill>
                  <a:schemeClr val="lt1"/>
                </a:solidFill>
              </a:defRPr>
            </a:lvl8pPr>
            <a:lvl9pPr indent="0" lvl="8" marL="0" algn="r">
              <a:spcBef>
                <a:spcPts val="0"/>
              </a:spcBef>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36"/>
          <p:cNvSpPr txBox="1"/>
          <p:nvPr>
            <p:ph idx="3"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grpSp>
        <p:nvGrpSpPr>
          <p:cNvPr id="295" name="Google Shape;295;p36"/>
          <p:cNvGrpSpPr/>
          <p:nvPr/>
        </p:nvGrpSpPr>
        <p:grpSpPr>
          <a:xfrm>
            <a:off x="6378463" y="-308850"/>
            <a:ext cx="2560800" cy="919800"/>
            <a:chOff x="6378463" y="-308850"/>
            <a:chExt cx="2560800" cy="919800"/>
          </a:xfrm>
        </p:grpSpPr>
        <p:sp>
          <p:nvSpPr>
            <p:cNvPr id="296" name="Google Shape;296;p36"/>
            <p:cNvSpPr/>
            <p:nvPr/>
          </p:nvSpPr>
          <p:spPr>
            <a:xfrm>
              <a:off x="6378463" y="-308850"/>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297" name="Google Shape;297;p36"/>
            <p:cNvPicPr preferRelativeResize="0"/>
            <p:nvPr/>
          </p:nvPicPr>
          <p:blipFill>
            <a:blip r:embed="rId2">
              <a:alphaModFix/>
            </a:blip>
            <a:stretch>
              <a:fillRect/>
            </a:stretch>
          </p:blipFill>
          <p:spPr>
            <a:xfrm>
              <a:off x="6564763" y="76073"/>
              <a:ext cx="2188180" cy="44957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4.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1.xml"/><Relationship Id="rId12" Type="http://schemas.openxmlformats.org/officeDocument/2006/relationships/slideLayout" Target="../slideLayouts/slideLayout33.xml"/><Relationship Id="rId1" Type="http://schemas.openxmlformats.org/officeDocument/2006/relationships/image" Target="../media/image4.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mc:AlternateContent>
    <mc:Choice Requires="p14">
      <p:transition spd="slow" p14:dur="13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252550" y="4610975"/>
            <a:ext cx="9698100" cy="73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2" name="Google Shape;5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accent1"/>
              </a:buClr>
              <a:buSzPts val="3300"/>
              <a:buFont typeface="Montserrat ExtraBold"/>
              <a:buNone/>
              <a:defRPr b="0" i="0" sz="3300" u="none" cap="none" strike="noStrike">
                <a:solidFill>
                  <a:schemeClr val="accent1"/>
                </a:solidFill>
                <a:latin typeface="Montserrat ExtraBold"/>
                <a:ea typeface="Montserrat ExtraBold"/>
                <a:cs typeface="Montserrat ExtraBold"/>
                <a:sym typeface="Montserrat ExtraBol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3" name="Google Shape;5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ontserrat"/>
                <a:ea typeface="Montserrat"/>
                <a:cs typeface="Montserrat"/>
                <a:sym typeface="Montserrat"/>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54" name="Google Shape;54;p13"/>
          <p:cNvSpPr txBox="1"/>
          <p:nvPr>
            <p:ph idx="1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Montserrat"/>
                <a:ea typeface="Montserrat"/>
                <a:cs typeface="Montserrat"/>
                <a:sym typeface="Montserrat"/>
              </a:defRPr>
            </a:lvl1pPr>
            <a:lvl2pPr indent="0" lvl="1" marL="0" marR="0" rtl="0" algn="r">
              <a:spcBef>
                <a:spcPts val="0"/>
              </a:spcBef>
              <a:buNone/>
              <a:defRPr b="0" i="0" sz="900" u="none" cap="none" strike="noStrike">
                <a:solidFill>
                  <a:srgbClr val="888888"/>
                </a:solidFill>
                <a:latin typeface="Montserrat"/>
                <a:ea typeface="Montserrat"/>
                <a:cs typeface="Montserrat"/>
                <a:sym typeface="Montserrat"/>
              </a:defRPr>
            </a:lvl2pPr>
            <a:lvl3pPr indent="0" lvl="2" marL="0" marR="0" rtl="0" algn="r">
              <a:spcBef>
                <a:spcPts val="0"/>
              </a:spcBef>
              <a:buNone/>
              <a:defRPr b="0" i="0" sz="900" u="none" cap="none" strike="noStrike">
                <a:solidFill>
                  <a:srgbClr val="888888"/>
                </a:solidFill>
                <a:latin typeface="Montserrat"/>
                <a:ea typeface="Montserrat"/>
                <a:cs typeface="Montserrat"/>
                <a:sym typeface="Montserrat"/>
              </a:defRPr>
            </a:lvl3pPr>
            <a:lvl4pPr indent="0" lvl="3" marL="0" marR="0" rtl="0" algn="r">
              <a:spcBef>
                <a:spcPts val="0"/>
              </a:spcBef>
              <a:buNone/>
              <a:defRPr b="0" i="0" sz="900" u="none" cap="none" strike="noStrike">
                <a:solidFill>
                  <a:srgbClr val="888888"/>
                </a:solidFill>
                <a:latin typeface="Montserrat"/>
                <a:ea typeface="Montserrat"/>
                <a:cs typeface="Montserrat"/>
                <a:sym typeface="Montserrat"/>
              </a:defRPr>
            </a:lvl4pPr>
            <a:lvl5pPr indent="0" lvl="4" marL="0" marR="0" rtl="0" algn="r">
              <a:spcBef>
                <a:spcPts val="0"/>
              </a:spcBef>
              <a:buNone/>
              <a:defRPr b="0" i="0" sz="900" u="none" cap="none" strike="noStrike">
                <a:solidFill>
                  <a:srgbClr val="888888"/>
                </a:solidFill>
                <a:latin typeface="Montserrat"/>
                <a:ea typeface="Montserrat"/>
                <a:cs typeface="Montserrat"/>
                <a:sym typeface="Montserrat"/>
              </a:defRPr>
            </a:lvl5pPr>
            <a:lvl6pPr indent="0" lvl="5" marL="0" marR="0" rtl="0" algn="r">
              <a:spcBef>
                <a:spcPts val="0"/>
              </a:spcBef>
              <a:buNone/>
              <a:defRPr b="0" i="0" sz="900" u="none" cap="none" strike="noStrike">
                <a:solidFill>
                  <a:srgbClr val="888888"/>
                </a:solidFill>
                <a:latin typeface="Montserrat"/>
                <a:ea typeface="Montserrat"/>
                <a:cs typeface="Montserrat"/>
                <a:sym typeface="Montserrat"/>
              </a:defRPr>
            </a:lvl6pPr>
            <a:lvl7pPr indent="0" lvl="6" marL="0" marR="0" rtl="0" algn="r">
              <a:spcBef>
                <a:spcPts val="0"/>
              </a:spcBef>
              <a:buNone/>
              <a:defRPr b="0" i="0" sz="900" u="none" cap="none" strike="noStrike">
                <a:solidFill>
                  <a:srgbClr val="888888"/>
                </a:solidFill>
                <a:latin typeface="Montserrat"/>
                <a:ea typeface="Montserrat"/>
                <a:cs typeface="Montserrat"/>
                <a:sym typeface="Montserrat"/>
              </a:defRPr>
            </a:lvl7pPr>
            <a:lvl8pPr indent="0" lvl="7" marL="0" marR="0" rtl="0" algn="r">
              <a:spcBef>
                <a:spcPts val="0"/>
              </a:spcBef>
              <a:buNone/>
              <a:defRPr b="0" i="0" sz="900" u="none" cap="none" strike="noStrike">
                <a:solidFill>
                  <a:srgbClr val="888888"/>
                </a:solidFill>
                <a:latin typeface="Montserrat"/>
                <a:ea typeface="Montserrat"/>
                <a:cs typeface="Montserrat"/>
                <a:sym typeface="Montserrat"/>
              </a:defRPr>
            </a:lvl8pPr>
            <a:lvl9pPr indent="0" lvl="8" marL="0" marR="0" rtl="0" algn="r">
              <a:spcBef>
                <a:spcPts val="0"/>
              </a:spcBef>
              <a:buNone/>
              <a:defRPr b="0" i="0" sz="9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r>
              <a:t/>
            </a:r>
            <a:endParaRPr/>
          </a:p>
        </p:txBody>
      </p:sp>
      <p:sp>
        <p:nvSpPr>
          <p:cNvPr id="55" name="Google Shape;55;p13"/>
          <p:cNvSpPr txBox="1"/>
          <p:nvPr>
            <p:ph idx="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sz="1000">
                <a:solidFill>
                  <a:schemeClr val="lt1"/>
                </a:solidFill>
                <a:latin typeface="Montserrat Medium"/>
                <a:ea typeface="Montserrat Medium"/>
                <a:cs typeface="Montserrat Medium"/>
                <a:sym typeface="Montserrat Medium"/>
              </a:defRPr>
            </a:lvl1pPr>
            <a:lvl2pPr indent="0" lvl="1" marL="0" marR="0" rtl="0" algn="ctr">
              <a:spcBef>
                <a:spcPts val="0"/>
              </a:spcBef>
              <a:buNone/>
              <a:defRPr sz="1000">
                <a:solidFill>
                  <a:schemeClr val="lt1"/>
                </a:solidFill>
                <a:latin typeface="Montserrat Medium"/>
                <a:ea typeface="Montserrat Medium"/>
                <a:cs typeface="Montserrat Medium"/>
                <a:sym typeface="Montserrat Medium"/>
              </a:defRPr>
            </a:lvl2pPr>
            <a:lvl3pPr indent="0" lvl="2" marL="0" marR="0" rtl="0" algn="ctr">
              <a:spcBef>
                <a:spcPts val="0"/>
              </a:spcBef>
              <a:buNone/>
              <a:defRPr sz="1000">
                <a:solidFill>
                  <a:schemeClr val="lt1"/>
                </a:solidFill>
                <a:latin typeface="Montserrat Medium"/>
                <a:ea typeface="Montserrat Medium"/>
                <a:cs typeface="Montserrat Medium"/>
                <a:sym typeface="Montserrat Medium"/>
              </a:defRPr>
            </a:lvl3pPr>
            <a:lvl4pPr indent="0" lvl="3" marL="0" marR="0" rtl="0" algn="ctr">
              <a:spcBef>
                <a:spcPts val="0"/>
              </a:spcBef>
              <a:buNone/>
              <a:defRPr sz="1000">
                <a:solidFill>
                  <a:schemeClr val="lt1"/>
                </a:solidFill>
                <a:latin typeface="Montserrat Medium"/>
                <a:ea typeface="Montserrat Medium"/>
                <a:cs typeface="Montserrat Medium"/>
                <a:sym typeface="Montserrat Medium"/>
              </a:defRPr>
            </a:lvl4pPr>
            <a:lvl5pPr indent="0" lvl="4" marL="0" marR="0" rtl="0" algn="ctr">
              <a:spcBef>
                <a:spcPts val="0"/>
              </a:spcBef>
              <a:buNone/>
              <a:defRPr sz="1000">
                <a:solidFill>
                  <a:schemeClr val="lt1"/>
                </a:solidFill>
                <a:latin typeface="Montserrat Medium"/>
                <a:ea typeface="Montserrat Medium"/>
                <a:cs typeface="Montserrat Medium"/>
                <a:sym typeface="Montserrat Medium"/>
              </a:defRPr>
            </a:lvl5pPr>
            <a:lvl6pPr indent="0" lvl="5" marL="0" marR="0" rtl="0" algn="ctr">
              <a:spcBef>
                <a:spcPts val="0"/>
              </a:spcBef>
              <a:buNone/>
              <a:defRPr sz="1000">
                <a:solidFill>
                  <a:schemeClr val="lt1"/>
                </a:solidFill>
                <a:latin typeface="Montserrat Medium"/>
                <a:ea typeface="Montserrat Medium"/>
                <a:cs typeface="Montserrat Medium"/>
                <a:sym typeface="Montserrat Medium"/>
              </a:defRPr>
            </a:lvl6pPr>
            <a:lvl7pPr indent="0" lvl="6" marL="0" marR="0" rtl="0" algn="ctr">
              <a:spcBef>
                <a:spcPts val="0"/>
              </a:spcBef>
              <a:buNone/>
              <a:defRPr sz="1000">
                <a:solidFill>
                  <a:schemeClr val="lt1"/>
                </a:solidFill>
                <a:latin typeface="Montserrat Medium"/>
                <a:ea typeface="Montserrat Medium"/>
                <a:cs typeface="Montserrat Medium"/>
                <a:sym typeface="Montserrat Medium"/>
              </a:defRPr>
            </a:lvl7pPr>
            <a:lvl8pPr indent="0" lvl="7" marL="0" marR="0" rtl="0" algn="ctr">
              <a:spcBef>
                <a:spcPts val="0"/>
              </a:spcBef>
              <a:buNone/>
              <a:defRPr sz="1000">
                <a:solidFill>
                  <a:schemeClr val="lt1"/>
                </a:solidFill>
                <a:latin typeface="Montserrat Medium"/>
                <a:ea typeface="Montserrat Medium"/>
                <a:cs typeface="Montserrat Medium"/>
                <a:sym typeface="Montserrat Medium"/>
              </a:defRPr>
            </a:lvl8pPr>
            <a:lvl9pPr indent="0" lvl="8" marL="0" marR="0" rtl="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pic>
        <p:nvPicPr>
          <p:cNvPr id="56" name="Google Shape;56;p13"/>
          <p:cNvPicPr preferRelativeResize="0"/>
          <p:nvPr/>
        </p:nvPicPr>
        <p:blipFill>
          <a:blip r:embed="rId1">
            <a:alphaModFix/>
          </a:blip>
          <a:stretch>
            <a:fillRect/>
          </a:stretch>
        </p:blipFill>
        <p:spPr>
          <a:xfrm>
            <a:off x="225100" y="4733800"/>
            <a:ext cx="1580438" cy="273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mc:AlternateContent>
    <mc:Choice Requires="p14">
      <p:transition spd="slow" p14:dur="13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sp>
        <p:nvSpPr>
          <p:cNvPr id="175" name="Google Shape;175;p25"/>
          <p:cNvSpPr/>
          <p:nvPr/>
        </p:nvSpPr>
        <p:spPr>
          <a:xfrm>
            <a:off x="-252550" y="4610975"/>
            <a:ext cx="9698100" cy="73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76" name="Google Shape;176;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accent1"/>
              </a:buClr>
              <a:buSzPts val="3300"/>
              <a:buFont typeface="Montserrat ExtraBold"/>
              <a:buNone/>
              <a:defRPr b="0" i="0" sz="3300" u="none" cap="none" strike="noStrike">
                <a:solidFill>
                  <a:schemeClr val="accent1"/>
                </a:solidFill>
                <a:latin typeface="Montserrat ExtraBold"/>
                <a:ea typeface="Montserrat ExtraBold"/>
                <a:cs typeface="Montserrat ExtraBold"/>
                <a:sym typeface="Montserrat Extra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7" name="Google Shape;177;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ontserrat"/>
                <a:ea typeface="Montserrat"/>
                <a:cs typeface="Montserrat"/>
                <a:sym typeface="Montserrat"/>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178" name="Google Shape;178;p25"/>
          <p:cNvSpPr txBox="1"/>
          <p:nvPr>
            <p:ph idx="12" type="sldNum"/>
          </p:nvPr>
        </p:nvSpPr>
        <p:spPr>
          <a:xfrm>
            <a:off x="6457950" y="4733800"/>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Montserrat"/>
                <a:ea typeface="Montserrat"/>
                <a:cs typeface="Montserrat"/>
                <a:sym typeface="Montserrat"/>
              </a:defRPr>
            </a:lvl1pPr>
            <a:lvl2pPr indent="0" lvl="1" marL="0" marR="0" algn="r">
              <a:spcBef>
                <a:spcPts val="0"/>
              </a:spcBef>
              <a:buNone/>
              <a:defRPr b="0" i="0" sz="900" u="none" cap="none" strike="noStrike">
                <a:solidFill>
                  <a:srgbClr val="888888"/>
                </a:solidFill>
                <a:latin typeface="Montserrat"/>
                <a:ea typeface="Montserrat"/>
                <a:cs typeface="Montserrat"/>
                <a:sym typeface="Montserrat"/>
              </a:defRPr>
            </a:lvl2pPr>
            <a:lvl3pPr indent="0" lvl="2" marL="0" marR="0" algn="r">
              <a:spcBef>
                <a:spcPts val="0"/>
              </a:spcBef>
              <a:buNone/>
              <a:defRPr b="0" i="0" sz="900" u="none" cap="none" strike="noStrike">
                <a:solidFill>
                  <a:srgbClr val="888888"/>
                </a:solidFill>
                <a:latin typeface="Montserrat"/>
                <a:ea typeface="Montserrat"/>
                <a:cs typeface="Montserrat"/>
                <a:sym typeface="Montserrat"/>
              </a:defRPr>
            </a:lvl3pPr>
            <a:lvl4pPr indent="0" lvl="3" marL="0" marR="0" algn="r">
              <a:spcBef>
                <a:spcPts val="0"/>
              </a:spcBef>
              <a:buNone/>
              <a:defRPr b="0" i="0" sz="900" u="none" cap="none" strike="noStrike">
                <a:solidFill>
                  <a:srgbClr val="888888"/>
                </a:solidFill>
                <a:latin typeface="Montserrat"/>
                <a:ea typeface="Montserrat"/>
                <a:cs typeface="Montserrat"/>
                <a:sym typeface="Montserrat"/>
              </a:defRPr>
            </a:lvl4pPr>
            <a:lvl5pPr indent="0" lvl="4" marL="0" marR="0" algn="r">
              <a:spcBef>
                <a:spcPts val="0"/>
              </a:spcBef>
              <a:buNone/>
              <a:defRPr b="0" i="0" sz="900" u="none" cap="none" strike="noStrike">
                <a:solidFill>
                  <a:srgbClr val="888888"/>
                </a:solidFill>
                <a:latin typeface="Montserrat"/>
                <a:ea typeface="Montserrat"/>
                <a:cs typeface="Montserrat"/>
                <a:sym typeface="Montserrat"/>
              </a:defRPr>
            </a:lvl5pPr>
            <a:lvl6pPr indent="0" lvl="5" marL="0" marR="0" algn="r">
              <a:spcBef>
                <a:spcPts val="0"/>
              </a:spcBef>
              <a:buNone/>
              <a:defRPr b="0" i="0" sz="900" u="none" cap="none" strike="noStrike">
                <a:solidFill>
                  <a:srgbClr val="888888"/>
                </a:solidFill>
                <a:latin typeface="Montserrat"/>
                <a:ea typeface="Montserrat"/>
                <a:cs typeface="Montserrat"/>
                <a:sym typeface="Montserrat"/>
              </a:defRPr>
            </a:lvl6pPr>
            <a:lvl7pPr indent="0" lvl="6" marL="0" marR="0" algn="r">
              <a:spcBef>
                <a:spcPts val="0"/>
              </a:spcBef>
              <a:buNone/>
              <a:defRPr b="0" i="0" sz="900" u="none" cap="none" strike="noStrike">
                <a:solidFill>
                  <a:srgbClr val="888888"/>
                </a:solidFill>
                <a:latin typeface="Montserrat"/>
                <a:ea typeface="Montserrat"/>
                <a:cs typeface="Montserrat"/>
                <a:sym typeface="Montserrat"/>
              </a:defRPr>
            </a:lvl7pPr>
            <a:lvl8pPr indent="0" lvl="7" marL="0" marR="0" algn="r">
              <a:spcBef>
                <a:spcPts val="0"/>
              </a:spcBef>
              <a:buNone/>
              <a:defRPr b="0" i="0" sz="900" u="none" cap="none" strike="noStrike">
                <a:solidFill>
                  <a:srgbClr val="888888"/>
                </a:solidFill>
                <a:latin typeface="Montserrat"/>
                <a:ea typeface="Montserrat"/>
                <a:cs typeface="Montserrat"/>
                <a:sym typeface="Montserrat"/>
              </a:defRPr>
            </a:lvl8pPr>
            <a:lvl9pPr indent="0" lvl="8" marL="0" marR="0" algn="r">
              <a:spcBef>
                <a:spcPts val="0"/>
              </a:spcBef>
              <a:buNone/>
              <a:defRPr b="0" i="0" sz="9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r>
              <a:t/>
            </a:r>
            <a:endParaRPr/>
          </a:p>
        </p:txBody>
      </p:sp>
      <p:sp>
        <p:nvSpPr>
          <p:cNvPr id="179" name="Google Shape;179;p25"/>
          <p:cNvSpPr txBox="1"/>
          <p:nvPr>
            <p:ph idx="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lvl1pPr indent="0" lvl="0" marL="0" marR="0" algn="ctr">
              <a:spcBef>
                <a:spcPts val="0"/>
              </a:spcBef>
              <a:buNone/>
              <a:defRPr sz="1000">
                <a:solidFill>
                  <a:schemeClr val="lt1"/>
                </a:solidFill>
                <a:latin typeface="Montserrat Medium"/>
                <a:ea typeface="Montserrat Medium"/>
                <a:cs typeface="Montserrat Medium"/>
                <a:sym typeface="Montserrat Medium"/>
              </a:defRPr>
            </a:lvl1pPr>
            <a:lvl2pPr indent="0" lvl="1" marL="0" marR="0" algn="ctr">
              <a:spcBef>
                <a:spcPts val="0"/>
              </a:spcBef>
              <a:buNone/>
              <a:defRPr sz="1000">
                <a:solidFill>
                  <a:schemeClr val="lt1"/>
                </a:solidFill>
                <a:latin typeface="Montserrat Medium"/>
                <a:ea typeface="Montserrat Medium"/>
                <a:cs typeface="Montserrat Medium"/>
                <a:sym typeface="Montserrat Medium"/>
              </a:defRPr>
            </a:lvl2pPr>
            <a:lvl3pPr indent="0" lvl="2" marL="0" marR="0" algn="ctr">
              <a:spcBef>
                <a:spcPts val="0"/>
              </a:spcBef>
              <a:buNone/>
              <a:defRPr sz="1000">
                <a:solidFill>
                  <a:schemeClr val="lt1"/>
                </a:solidFill>
                <a:latin typeface="Montserrat Medium"/>
                <a:ea typeface="Montserrat Medium"/>
                <a:cs typeface="Montserrat Medium"/>
                <a:sym typeface="Montserrat Medium"/>
              </a:defRPr>
            </a:lvl3pPr>
            <a:lvl4pPr indent="0" lvl="3" marL="0" marR="0" algn="ctr">
              <a:spcBef>
                <a:spcPts val="0"/>
              </a:spcBef>
              <a:buNone/>
              <a:defRPr sz="1000">
                <a:solidFill>
                  <a:schemeClr val="lt1"/>
                </a:solidFill>
                <a:latin typeface="Montserrat Medium"/>
                <a:ea typeface="Montserrat Medium"/>
                <a:cs typeface="Montserrat Medium"/>
                <a:sym typeface="Montserrat Medium"/>
              </a:defRPr>
            </a:lvl4pPr>
            <a:lvl5pPr indent="0" lvl="4" marL="0" marR="0" algn="ctr">
              <a:spcBef>
                <a:spcPts val="0"/>
              </a:spcBef>
              <a:buNone/>
              <a:defRPr sz="1000">
                <a:solidFill>
                  <a:schemeClr val="lt1"/>
                </a:solidFill>
                <a:latin typeface="Montserrat Medium"/>
                <a:ea typeface="Montserrat Medium"/>
                <a:cs typeface="Montserrat Medium"/>
                <a:sym typeface="Montserrat Medium"/>
              </a:defRPr>
            </a:lvl5pPr>
            <a:lvl6pPr indent="0" lvl="5" marL="0" marR="0" algn="ctr">
              <a:spcBef>
                <a:spcPts val="0"/>
              </a:spcBef>
              <a:buNone/>
              <a:defRPr sz="1000">
                <a:solidFill>
                  <a:schemeClr val="lt1"/>
                </a:solidFill>
                <a:latin typeface="Montserrat Medium"/>
                <a:ea typeface="Montserrat Medium"/>
                <a:cs typeface="Montserrat Medium"/>
                <a:sym typeface="Montserrat Medium"/>
              </a:defRPr>
            </a:lvl6pPr>
            <a:lvl7pPr indent="0" lvl="6" marL="0" marR="0" algn="ctr">
              <a:spcBef>
                <a:spcPts val="0"/>
              </a:spcBef>
              <a:buNone/>
              <a:defRPr sz="1000">
                <a:solidFill>
                  <a:schemeClr val="lt1"/>
                </a:solidFill>
                <a:latin typeface="Montserrat Medium"/>
                <a:ea typeface="Montserrat Medium"/>
                <a:cs typeface="Montserrat Medium"/>
                <a:sym typeface="Montserrat Medium"/>
              </a:defRPr>
            </a:lvl7pPr>
            <a:lvl8pPr indent="0" lvl="7" marL="0" marR="0" algn="ctr">
              <a:spcBef>
                <a:spcPts val="0"/>
              </a:spcBef>
              <a:buNone/>
              <a:defRPr sz="1000">
                <a:solidFill>
                  <a:schemeClr val="lt1"/>
                </a:solidFill>
                <a:latin typeface="Montserrat Medium"/>
                <a:ea typeface="Montserrat Medium"/>
                <a:cs typeface="Montserrat Medium"/>
                <a:sym typeface="Montserrat Medium"/>
              </a:defRPr>
            </a:lvl8pPr>
            <a:lvl9pPr indent="0" lvl="8" marL="0" marR="0" algn="ctr">
              <a:spcBef>
                <a:spcPts val="0"/>
              </a:spcBef>
              <a:buNone/>
              <a:defRPr sz="1000">
                <a:solidFill>
                  <a:schemeClr val="lt1"/>
                </a:solidFill>
                <a:latin typeface="Montserrat Medium"/>
                <a:ea typeface="Montserrat Medium"/>
                <a:cs typeface="Montserrat Medium"/>
                <a:sym typeface="Montserrat Medium"/>
              </a:defRPr>
            </a:lvl9pPr>
          </a:lstStyle>
          <a:p>
            <a:pPr indent="0" lvl="0" marL="0" rtl="0" algn="ctr">
              <a:spcBef>
                <a:spcPts val="0"/>
              </a:spcBef>
              <a:spcAft>
                <a:spcPts val="0"/>
              </a:spcAft>
              <a:buNone/>
            </a:pPr>
            <a:r>
              <a:rPr lang="en"/>
              <a:t>Sidang Tugas Akhir</a:t>
            </a:r>
            <a:endParaRPr i="0" u="none" cap="none" strike="noStrike"/>
          </a:p>
        </p:txBody>
      </p:sp>
      <p:pic>
        <p:nvPicPr>
          <p:cNvPr id="180" name="Google Shape;180;p25"/>
          <p:cNvPicPr preferRelativeResize="0"/>
          <p:nvPr/>
        </p:nvPicPr>
        <p:blipFill>
          <a:blip r:embed="rId1">
            <a:alphaModFix/>
          </a:blip>
          <a:stretch>
            <a:fillRect/>
          </a:stretch>
        </p:blipFill>
        <p:spPr>
          <a:xfrm>
            <a:off x="225100" y="4733800"/>
            <a:ext cx="1580438" cy="273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mc:AlternateContent>
    <mc:Choice Requires="p14">
      <p:transition p14:dur="100">
        <p:fade/>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4.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19.png"/><Relationship Id="rId5"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36.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p:nvPr/>
        </p:nvSpPr>
        <p:spPr>
          <a:xfrm>
            <a:off x="-130725" y="-485600"/>
            <a:ext cx="9441000" cy="5967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303" name="Google Shape;303;p37"/>
          <p:cNvPicPr preferRelativeResize="0"/>
          <p:nvPr/>
        </p:nvPicPr>
        <p:blipFill rotWithShape="1">
          <a:blip r:embed="rId3">
            <a:alphaModFix amt="22000"/>
          </a:blip>
          <a:srcRect b="0" l="0" r="0" t="0"/>
          <a:stretch/>
        </p:blipFill>
        <p:spPr>
          <a:xfrm>
            <a:off x="-407150" y="-485600"/>
            <a:ext cx="10007288" cy="5629100"/>
          </a:xfrm>
          <a:prstGeom prst="rect">
            <a:avLst/>
          </a:prstGeom>
          <a:noFill/>
          <a:ln>
            <a:noFill/>
          </a:ln>
        </p:spPr>
      </p:pic>
      <p:sp>
        <p:nvSpPr>
          <p:cNvPr id="304" name="Google Shape;304;p37"/>
          <p:cNvSpPr txBox="1"/>
          <p:nvPr>
            <p:ph type="ctrTitle"/>
          </p:nvPr>
        </p:nvSpPr>
        <p:spPr>
          <a:xfrm>
            <a:off x="1143000" y="841773"/>
            <a:ext cx="6858000" cy="7734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173076"/>
              <a:buFont typeface="Montserrat ExtraBold"/>
              <a:buNone/>
            </a:pPr>
            <a:r>
              <a:rPr lang="en" sz="2600">
                <a:solidFill>
                  <a:schemeClr val="lt1"/>
                </a:solidFill>
              </a:rPr>
              <a:t>Sistem Rekomendasi Properti Berbasis Hybrid Filtering dan Profile Matching</a:t>
            </a:r>
            <a:r>
              <a:rPr lang="en" sz="2600">
                <a:solidFill>
                  <a:schemeClr val="lt1"/>
                </a:solidFill>
              </a:rPr>
              <a:t> </a:t>
            </a:r>
            <a:endParaRPr sz="2600">
              <a:solidFill>
                <a:schemeClr val="lt1"/>
              </a:solidFill>
            </a:endParaRPr>
          </a:p>
        </p:txBody>
      </p:sp>
      <p:sp>
        <p:nvSpPr>
          <p:cNvPr id="305" name="Google Shape;305;p37"/>
          <p:cNvSpPr/>
          <p:nvPr/>
        </p:nvSpPr>
        <p:spPr>
          <a:xfrm>
            <a:off x="-252550" y="4610975"/>
            <a:ext cx="9698100" cy="73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6" name="Google Shape;306;p37"/>
          <p:cNvSpPr txBox="1"/>
          <p:nvPr>
            <p:ph idx="2" type="sldNum"/>
          </p:nvPr>
        </p:nvSpPr>
        <p:spPr>
          <a:xfrm>
            <a:off x="2765550" y="4733800"/>
            <a:ext cx="36129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a:t>Sidang Tugas Akhir</a:t>
            </a:r>
            <a:endParaRPr i="0" sz="1000" u="none" cap="none" strike="noStrike">
              <a:solidFill>
                <a:schemeClr val="lt1"/>
              </a:solidFill>
              <a:latin typeface="Montserrat Medium"/>
              <a:ea typeface="Montserrat Medium"/>
              <a:cs typeface="Montserrat Medium"/>
              <a:sym typeface="Montserrat Medium"/>
            </a:endParaRPr>
          </a:p>
        </p:txBody>
      </p:sp>
      <p:pic>
        <p:nvPicPr>
          <p:cNvPr id="307" name="Google Shape;307;p37"/>
          <p:cNvPicPr preferRelativeResize="0"/>
          <p:nvPr/>
        </p:nvPicPr>
        <p:blipFill>
          <a:blip r:embed="rId4">
            <a:alphaModFix/>
          </a:blip>
          <a:stretch>
            <a:fillRect/>
          </a:stretch>
        </p:blipFill>
        <p:spPr>
          <a:xfrm>
            <a:off x="225100" y="4733800"/>
            <a:ext cx="1580438" cy="273900"/>
          </a:xfrm>
          <a:prstGeom prst="rect">
            <a:avLst/>
          </a:prstGeom>
          <a:noFill/>
          <a:ln>
            <a:noFill/>
          </a:ln>
        </p:spPr>
      </p:pic>
      <p:sp>
        <p:nvSpPr>
          <p:cNvPr id="308" name="Google Shape;308;p37"/>
          <p:cNvSpPr/>
          <p:nvPr/>
        </p:nvSpPr>
        <p:spPr>
          <a:xfrm>
            <a:off x="3291588" y="-401225"/>
            <a:ext cx="2560800" cy="9198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171450" rotWithShape="0" algn="bl" dir="5040000" dist="95250">
              <a:srgbClr val="000000">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309" name="Google Shape;309;p37"/>
          <p:cNvPicPr preferRelativeResize="0"/>
          <p:nvPr/>
        </p:nvPicPr>
        <p:blipFill>
          <a:blip r:embed="rId5">
            <a:alphaModFix/>
          </a:blip>
          <a:stretch>
            <a:fillRect/>
          </a:stretch>
        </p:blipFill>
        <p:spPr>
          <a:xfrm>
            <a:off x="3477888" y="59898"/>
            <a:ext cx="2188181" cy="449575"/>
          </a:xfrm>
          <a:prstGeom prst="rect">
            <a:avLst/>
          </a:prstGeom>
          <a:noFill/>
          <a:ln>
            <a:noFill/>
          </a:ln>
        </p:spPr>
      </p:pic>
      <p:sp>
        <p:nvSpPr>
          <p:cNvPr id="310" name="Google Shape;310;p37"/>
          <p:cNvSpPr txBox="1"/>
          <p:nvPr/>
        </p:nvSpPr>
        <p:spPr>
          <a:xfrm>
            <a:off x="2108613" y="3090950"/>
            <a:ext cx="3319800" cy="8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Montserrat"/>
                <a:ea typeface="Montserrat"/>
                <a:cs typeface="Montserrat"/>
                <a:sym typeface="Montserrat"/>
              </a:rPr>
              <a:t>Mahasiswa</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accent2"/>
                </a:solidFill>
                <a:latin typeface="Montserrat"/>
                <a:ea typeface="Montserrat"/>
                <a:cs typeface="Montserrat"/>
                <a:sym typeface="Montserrat"/>
              </a:rPr>
              <a:t>I Gusti Made Arisudana</a:t>
            </a:r>
            <a:endParaRPr b="1" sz="1500">
              <a:solidFill>
                <a:schemeClr val="accent2"/>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5026211188</a:t>
            </a:r>
            <a:endParaRPr>
              <a:solidFill>
                <a:schemeClr val="lt1"/>
              </a:solidFill>
              <a:latin typeface="Montserrat"/>
              <a:ea typeface="Montserrat"/>
              <a:cs typeface="Montserrat"/>
              <a:sym typeface="Montserrat"/>
            </a:endParaRPr>
          </a:p>
        </p:txBody>
      </p:sp>
      <p:sp>
        <p:nvSpPr>
          <p:cNvPr id="311" name="Google Shape;311;p37"/>
          <p:cNvSpPr txBox="1"/>
          <p:nvPr/>
        </p:nvSpPr>
        <p:spPr>
          <a:xfrm>
            <a:off x="4801479" y="2754775"/>
            <a:ext cx="4423200" cy="8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Montserrat"/>
                <a:ea typeface="Montserrat"/>
                <a:cs typeface="Montserrat"/>
                <a:sym typeface="Montserrat"/>
              </a:rPr>
              <a:t>Dosen Pembimbing</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accent2"/>
                </a:solidFill>
                <a:latin typeface="Montserrat"/>
                <a:ea typeface="Montserrat"/>
                <a:cs typeface="Montserrat"/>
                <a:sym typeface="Montserrat"/>
              </a:rPr>
              <a:t>Retno Aulia Vinarti, S.Kom., M.Kom., Ph.D.</a:t>
            </a:r>
            <a:endParaRPr b="1" sz="1500">
              <a:solidFill>
                <a:schemeClr val="accent2"/>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accent2"/>
                </a:solidFill>
                <a:latin typeface="Montserrat"/>
                <a:ea typeface="Montserrat"/>
                <a:cs typeface="Montserrat"/>
                <a:sym typeface="Montserrat"/>
              </a:rPr>
              <a:t>Izzat Aulia Akbar, S.Kom., M.Eng., Ph.D.</a:t>
            </a:r>
            <a:endParaRPr b="1" sz="1500">
              <a:solidFill>
                <a:schemeClr val="accent2"/>
              </a:solidFill>
              <a:latin typeface="Montserrat"/>
              <a:ea typeface="Montserrat"/>
              <a:cs typeface="Montserrat"/>
              <a:sym typeface="Montserrat"/>
            </a:endParaRPr>
          </a:p>
        </p:txBody>
      </p:sp>
      <p:sp>
        <p:nvSpPr>
          <p:cNvPr id="312" name="Google Shape;312;p37"/>
          <p:cNvSpPr txBox="1"/>
          <p:nvPr/>
        </p:nvSpPr>
        <p:spPr>
          <a:xfrm>
            <a:off x="4801479" y="3595075"/>
            <a:ext cx="4364700" cy="8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Montserrat"/>
                <a:ea typeface="Montserrat"/>
                <a:cs typeface="Montserrat"/>
                <a:sym typeface="Montserrat"/>
              </a:rPr>
              <a:t>Dosen Penguji</a:t>
            </a:r>
            <a:endParaRPr sz="15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accent2"/>
                </a:solidFill>
                <a:latin typeface="Montserrat"/>
                <a:ea typeface="Montserrat"/>
                <a:cs typeface="Montserrat"/>
                <a:sym typeface="Montserrat"/>
              </a:rPr>
              <a:t>Amalia Utamima, S.Kom., MBA., Ph.D.</a:t>
            </a:r>
            <a:endParaRPr b="1" sz="1500">
              <a:solidFill>
                <a:schemeClr val="accent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accent2"/>
                </a:solidFill>
                <a:latin typeface="Montserrat"/>
                <a:ea typeface="Montserrat"/>
                <a:cs typeface="Montserrat"/>
                <a:sym typeface="Montserrat"/>
              </a:rPr>
              <a:t>Renny Pradina Kusumawardani, S.T., M.T.</a:t>
            </a:r>
            <a:endParaRPr b="1" sz="1500">
              <a:solidFill>
                <a:schemeClr val="accent2"/>
              </a:solidFill>
              <a:latin typeface="Montserrat"/>
              <a:ea typeface="Montserrat"/>
              <a:cs typeface="Montserrat"/>
              <a:sym typeface="Montserrat"/>
            </a:endParaRPr>
          </a:p>
        </p:txBody>
      </p:sp>
      <p:pic>
        <p:nvPicPr>
          <p:cNvPr id="313" name="Google Shape;313;p37"/>
          <p:cNvPicPr preferRelativeResize="0"/>
          <p:nvPr>
            <p:ph idx="2" type="pic"/>
          </p:nvPr>
        </p:nvPicPr>
        <p:blipFill rotWithShape="1">
          <a:blip r:embed="rId6">
            <a:alphaModFix/>
          </a:blip>
          <a:srcRect b="27039" l="0" r="0" t="6293"/>
          <a:stretch/>
        </p:blipFill>
        <p:spPr>
          <a:xfrm>
            <a:off x="453725" y="2720900"/>
            <a:ext cx="1580400" cy="15804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ontserrat ExtraBold"/>
              <a:buNone/>
            </a:pPr>
            <a:r>
              <a:rPr lang="en"/>
              <a:t>Penelitian Terdahulu</a:t>
            </a:r>
            <a:endParaRPr>
              <a:solidFill>
                <a:schemeClr val="accent1"/>
              </a:solidFill>
            </a:endParaRPr>
          </a:p>
        </p:txBody>
      </p:sp>
      <p:sp>
        <p:nvSpPr>
          <p:cNvPr id="415" name="Google Shape;415;p46"/>
          <p:cNvSpPr txBox="1"/>
          <p:nvPr>
            <p:ph idx="3"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16" name="Google Shape;416;p46"/>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graphicFrame>
        <p:nvGraphicFramePr>
          <p:cNvPr id="417" name="Google Shape;417;p46"/>
          <p:cNvGraphicFramePr/>
          <p:nvPr/>
        </p:nvGraphicFramePr>
        <p:xfrm>
          <a:off x="628650" y="1369213"/>
          <a:ext cx="3000000" cy="3000000"/>
        </p:xfrm>
        <a:graphic>
          <a:graphicData uri="http://schemas.openxmlformats.org/drawingml/2006/table">
            <a:tbl>
              <a:tblPr>
                <a:noFill/>
                <a:tableStyleId>{52246240-1499-4F83-9E28-D8F1E53D1EDD}</a:tableStyleId>
              </a:tblPr>
              <a:tblGrid>
                <a:gridCol w="1179975"/>
                <a:gridCol w="2706225"/>
              </a:tblGrid>
              <a:tr h="705325">
                <a:tc>
                  <a:txBody>
                    <a:bodyPr/>
                    <a:lstStyle/>
                    <a:p>
                      <a:pPr indent="0" lvl="0" marL="0" rtl="0" algn="l">
                        <a:spcBef>
                          <a:spcPts val="0"/>
                        </a:spcBef>
                        <a:spcAft>
                          <a:spcPts val="0"/>
                        </a:spcAft>
                        <a:buNone/>
                      </a:pPr>
                      <a:r>
                        <a:rPr b="1" lang="en" sz="1200">
                          <a:latin typeface="Montserrat"/>
                          <a:ea typeface="Montserrat"/>
                          <a:cs typeface="Montserrat"/>
                          <a:sym typeface="Montserrat"/>
                        </a:rPr>
                        <a:t>Judul</a:t>
                      </a:r>
                      <a:endParaRPr b="1"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latin typeface="Montserrat"/>
                          <a:ea typeface="Montserrat"/>
                          <a:cs typeface="Montserrat"/>
                          <a:sym typeface="Montserrat"/>
                        </a:rPr>
                        <a:t>Recommendation System for Property Search using Content-Based Filtering Method</a:t>
                      </a:r>
                      <a:endParaRPr sz="1200">
                        <a:latin typeface="Montserrat"/>
                        <a:ea typeface="Montserrat"/>
                        <a:cs typeface="Montserrat"/>
                        <a:sym typeface="Montserrat"/>
                      </a:endParaRPr>
                    </a:p>
                  </a:txBody>
                  <a:tcPr marT="91425" marB="91425" marR="91425" marL="91425"/>
                </a:tc>
              </a:tr>
              <a:tr h="471050">
                <a:tc>
                  <a:txBody>
                    <a:bodyPr/>
                    <a:lstStyle/>
                    <a:p>
                      <a:pPr indent="0" lvl="0" marL="0" rtl="0" algn="l">
                        <a:spcBef>
                          <a:spcPts val="0"/>
                        </a:spcBef>
                        <a:spcAft>
                          <a:spcPts val="0"/>
                        </a:spcAft>
                        <a:buNone/>
                      </a:pPr>
                      <a:r>
                        <a:rPr b="1" lang="en" sz="1200">
                          <a:latin typeface="Montserrat"/>
                          <a:ea typeface="Montserrat"/>
                          <a:cs typeface="Montserrat"/>
                          <a:sym typeface="Montserrat"/>
                        </a:rPr>
                        <a:t>Peneliti</a:t>
                      </a:r>
                      <a:endParaRPr b="1"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(Badriyah, Azvy, Yuwono, &amp; Syarif, 2018)</a:t>
                      </a:r>
                      <a:endParaRPr sz="1200">
                        <a:latin typeface="Montserrat"/>
                        <a:ea typeface="Montserrat"/>
                        <a:cs typeface="Montserrat"/>
                        <a:sym typeface="Montserrat"/>
                      </a:endParaRPr>
                    </a:p>
                  </a:txBody>
                  <a:tcPr marT="91425" marB="91425" marR="91425" marL="91425"/>
                </a:tc>
              </a:tr>
              <a:tr h="1037100">
                <a:tc>
                  <a:txBody>
                    <a:bodyPr/>
                    <a:lstStyle/>
                    <a:p>
                      <a:pPr indent="0" lvl="0" marL="0" rtl="0" algn="l">
                        <a:spcBef>
                          <a:spcPts val="0"/>
                        </a:spcBef>
                        <a:spcAft>
                          <a:spcPts val="0"/>
                        </a:spcAft>
                        <a:buNone/>
                      </a:pPr>
                      <a:r>
                        <a:rPr b="1" lang="en" sz="1200">
                          <a:latin typeface="Montserrat"/>
                          <a:ea typeface="Montserrat"/>
                          <a:cs typeface="Montserrat"/>
                          <a:sym typeface="Montserrat"/>
                        </a:rPr>
                        <a:t>Keterkaitan</a:t>
                      </a:r>
                      <a:endParaRPr b="1" sz="1200">
                        <a:latin typeface="Montserrat"/>
                        <a:ea typeface="Montserrat"/>
                        <a:cs typeface="Montserrat"/>
                        <a:sym typeface="Montserrat"/>
                      </a:endParaRPr>
                    </a:p>
                  </a:txBody>
                  <a:tcPr marT="91425" marB="91425" marR="91425" marL="91425"/>
                </a:tc>
                <a:tc>
                  <a:txBody>
                    <a:bodyPr/>
                    <a:lstStyle/>
                    <a:p>
                      <a:pPr indent="0" lvl="0" marL="0" rtl="0" algn="just">
                        <a:spcBef>
                          <a:spcPts val="0"/>
                        </a:spcBef>
                        <a:spcAft>
                          <a:spcPts val="0"/>
                        </a:spcAft>
                        <a:buNone/>
                      </a:pPr>
                      <a:r>
                        <a:rPr lang="en" sz="1200">
                          <a:latin typeface="Montserrat"/>
                          <a:ea typeface="Montserrat"/>
                          <a:cs typeface="Montserrat"/>
                          <a:sym typeface="Montserrat"/>
                        </a:rPr>
                        <a:t>Penelitian ini relevan dengan tugas akhir ini yang menerapkan metode </a:t>
                      </a:r>
                      <a:r>
                        <a:rPr b="1" lang="en" sz="1200">
                          <a:latin typeface="Montserrat"/>
                          <a:ea typeface="Montserrat"/>
                          <a:cs typeface="Montserrat"/>
                          <a:sym typeface="Montserrat"/>
                        </a:rPr>
                        <a:t>TF-IDF</a:t>
                      </a:r>
                      <a:r>
                        <a:rPr lang="en" sz="1200">
                          <a:latin typeface="Montserrat"/>
                          <a:ea typeface="Montserrat"/>
                          <a:cs typeface="Montserrat"/>
                          <a:sym typeface="Montserrat"/>
                        </a:rPr>
                        <a:t> pada deskripsi properti untuk menemukan informasi pendukung yang relevan untuk direkomendasikan ke pengguna.</a:t>
                      </a:r>
                      <a:endParaRPr sz="1200">
                        <a:latin typeface="Montserrat"/>
                        <a:ea typeface="Montserrat"/>
                        <a:cs typeface="Montserrat"/>
                        <a:sym typeface="Montserrat"/>
                      </a:endParaRPr>
                    </a:p>
                  </a:txBody>
                  <a:tcPr marT="91425" marB="91425" marR="91425" marL="91425"/>
                </a:tc>
              </a:tr>
            </a:tbl>
          </a:graphicData>
        </a:graphic>
      </p:graphicFrame>
      <p:graphicFrame>
        <p:nvGraphicFramePr>
          <p:cNvPr id="418" name="Google Shape;418;p46"/>
          <p:cNvGraphicFramePr/>
          <p:nvPr/>
        </p:nvGraphicFramePr>
        <p:xfrm>
          <a:off x="4676675" y="1369213"/>
          <a:ext cx="3000000" cy="3000000"/>
        </p:xfrm>
        <a:graphic>
          <a:graphicData uri="http://schemas.openxmlformats.org/drawingml/2006/table">
            <a:tbl>
              <a:tblPr>
                <a:noFill/>
                <a:tableStyleId>{52246240-1499-4F83-9E28-D8F1E53D1EDD}</a:tableStyleId>
              </a:tblPr>
              <a:tblGrid>
                <a:gridCol w="1179975"/>
                <a:gridCol w="2706225"/>
              </a:tblGrid>
              <a:tr h="705325">
                <a:tc>
                  <a:txBody>
                    <a:bodyPr/>
                    <a:lstStyle/>
                    <a:p>
                      <a:pPr indent="0" lvl="0" marL="0" rtl="0" algn="l">
                        <a:spcBef>
                          <a:spcPts val="0"/>
                        </a:spcBef>
                        <a:spcAft>
                          <a:spcPts val="0"/>
                        </a:spcAft>
                        <a:buNone/>
                      </a:pPr>
                      <a:r>
                        <a:rPr b="1" lang="en" sz="1200">
                          <a:latin typeface="Montserrat"/>
                          <a:ea typeface="Montserrat"/>
                          <a:cs typeface="Montserrat"/>
                          <a:sym typeface="Montserrat"/>
                        </a:rPr>
                        <a:t>Judul</a:t>
                      </a:r>
                      <a:endParaRPr b="1"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latin typeface="Montserrat"/>
                          <a:ea typeface="Montserrat"/>
                          <a:cs typeface="Montserrat"/>
                          <a:sym typeface="Montserrat"/>
                        </a:rPr>
                        <a:t>Implementasi Metode Profile Matching Terhadap Sistem Pendukung Keputusan Penerimaan Dana Zakat pada Badan Amil Zakat Pertamina (BAZMA)</a:t>
                      </a:r>
                      <a:endParaRPr sz="1200">
                        <a:latin typeface="Montserrat"/>
                        <a:ea typeface="Montserrat"/>
                        <a:cs typeface="Montserrat"/>
                        <a:sym typeface="Montserrat"/>
                      </a:endParaRPr>
                    </a:p>
                  </a:txBody>
                  <a:tcPr marT="91425" marB="91425" marR="91425" marL="91425"/>
                </a:tc>
              </a:tr>
              <a:tr h="296950">
                <a:tc>
                  <a:txBody>
                    <a:bodyPr/>
                    <a:lstStyle/>
                    <a:p>
                      <a:pPr indent="0" lvl="0" marL="0" rtl="0" algn="l">
                        <a:spcBef>
                          <a:spcPts val="0"/>
                        </a:spcBef>
                        <a:spcAft>
                          <a:spcPts val="0"/>
                        </a:spcAft>
                        <a:buNone/>
                      </a:pPr>
                      <a:r>
                        <a:rPr b="1" lang="en" sz="1200">
                          <a:latin typeface="Montserrat"/>
                          <a:ea typeface="Montserrat"/>
                          <a:cs typeface="Montserrat"/>
                          <a:sym typeface="Montserrat"/>
                        </a:rPr>
                        <a:t>Peneliti</a:t>
                      </a:r>
                      <a:endParaRPr b="1"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(Fadilah, 2018)</a:t>
                      </a:r>
                      <a:endParaRPr sz="1200">
                        <a:latin typeface="Montserrat"/>
                        <a:ea typeface="Montserrat"/>
                        <a:cs typeface="Montserrat"/>
                        <a:sym typeface="Montserrat"/>
                      </a:endParaRPr>
                    </a:p>
                  </a:txBody>
                  <a:tcPr marT="91425" marB="91425" marR="91425" marL="91425"/>
                </a:tc>
              </a:tr>
              <a:tr h="1037100">
                <a:tc>
                  <a:txBody>
                    <a:bodyPr/>
                    <a:lstStyle/>
                    <a:p>
                      <a:pPr indent="0" lvl="0" marL="0" rtl="0" algn="l">
                        <a:spcBef>
                          <a:spcPts val="0"/>
                        </a:spcBef>
                        <a:spcAft>
                          <a:spcPts val="0"/>
                        </a:spcAft>
                        <a:buNone/>
                      </a:pPr>
                      <a:r>
                        <a:rPr b="1" lang="en" sz="1200">
                          <a:latin typeface="Montserrat"/>
                          <a:ea typeface="Montserrat"/>
                          <a:cs typeface="Montserrat"/>
                          <a:sym typeface="Montserrat"/>
                        </a:rPr>
                        <a:t>Keterkaitan</a:t>
                      </a:r>
                      <a:endParaRPr b="1" sz="1200">
                        <a:latin typeface="Montserrat"/>
                        <a:ea typeface="Montserrat"/>
                        <a:cs typeface="Montserrat"/>
                        <a:sym typeface="Montserrat"/>
                      </a:endParaRPr>
                    </a:p>
                  </a:txBody>
                  <a:tcPr marT="91425" marB="91425" marR="91425" marL="91425"/>
                </a:tc>
                <a:tc>
                  <a:txBody>
                    <a:bodyPr/>
                    <a:lstStyle/>
                    <a:p>
                      <a:pPr indent="0" lvl="0" marL="0" rtl="0" algn="just">
                        <a:spcBef>
                          <a:spcPts val="0"/>
                        </a:spcBef>
                        <a:spcAft>
                          <a:spcPts val="0"/>
                        </a:spcAft>
                        <a:buNone/>
                      </a:pPr>
                      <a:r>
                        <a:rPr lang="en" sz="1200">
                          <a:latin typeface="Montserrat"/>
                          <a:ea typeface="Montserrat"/>
                          <a:cs typeface="Montserrat"/>
                          <a:sym typeface="Montserrat"/>
                        </a:rPr>
                        <a:t>Penelitian ini berkaitan dengan tugas akhir ini, di mana </a:t>
                      </a:r>
                      <a:r>
                        <a:rPr b="1" i="1" lang="en" sz="1200">
                          <a:latin typeface="Montserrat"/>
                          <a:ea typeface="Montserrat"/>
                          <a:cs typeface="Montserrat"/>
                          <a:sym typeface="Montserrat"/>
                        </a:rPr>
                        <a:t>Profile Matching</a:t>
                      </a:r>
                      <a:r>
                        <a:rPr lang="en" sz="1200">
                          <a:latin typeface="Montserrat"/>
                          <a:ea typeface="Montserrat"/>
                          <a:cs typeface="Montserrat"/>
                          <a:sym typeface="Montserrat"/>
                        </a:rPr>
                        <a:t> diterapkan untuk menghasilkan rekomendasi properti yang lebih terpersonalisasi dengan user profile yang telah dibuat. </a:t>
                      </a:r>
                      <a:endParaRPr sz="12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ontserrat ExtraBold"/>
              <a:buNone/>
            </a:pPr>
            <a:r>
              <a:rPr lang="en"/>
              <a:t>Penelitian Terdahulu</a:t>
            </a:r>
            <a:endParaRPr>
              <a:solidFill>
                <a:schemeClr val="accent1"/>
              </a:solidFill>
            </a:endParaRPr>
          </a:p>
        </p:txBody>
      </p:sp>
      <p:sp>
        <p:nvSpPr>
          <p:cNvPr id="424" name="Google Shape;424;p47"/>
          <p:cNvSpPr txBox="1"/>
          <p:nvPr>
            <p:ph idx="3"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25" name="Google Shape;425;p47"/>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graphicFrame>
        <p:nvGraphicFramePr>
          <p:cNvPr id="426" name="Google Shape;426;p47"/>
          <p:cNvGraphicFramePr/>
          <p:nvPr/>
        </p:nvGraphicFramePr>
        <p:xfrm>
          <a:off x="628650" y="1369213"/>
          <a:ext cx="3000000" cy="3000000"/>
        </p:xfrm>
        <a:graphic>
          <a:graphicData uri="http://schemas.openxmlformats.org/drawingml/2006/table">
            <a:tbl>
              <a:tblPr>
                <a:noFill/>
                <a:tableStyleId>{52246240-1499-4F83-9E28-D8F1E53D1EDD}</a:tableStyleId>
              </a:tblPr>
              <a:tblGrid>
                <a:gridCol w="1179975"/>
                <a:gridCol w="2706225"/>
              </a:tblGrid>
              <a:tr h="705325">
                <a:tc>
                  <a:txBody>
                    <a:bodyPr/>
                    <a:lstStyle/>
                    <a:p>
                      <a:pPr indent="0" lvl="0" marL="0" rtl="0" algn="l">
                        <a:spcBef>
                          <a:spcPts val="0"/>
                        </a:spcBef>
                        <a:spcAft>
                          <a:spcPts val="0"/>
                        </a:spcAft>
                        <a:buNone/>
                      </a:pPr>
                      <a:r>
                        <a:rPr b="1" lang="en" sz="1200">
                          <a:latin typeface="Montserrat"/>
                          <a:ea typeface="Montserrat"/>
                          <a:cs typeface="Montserrat"/>
                          <a:sym typeface="Montserrat"/>
                        </a:rPr>
                        <a:t>Judul</a:t>
                      </a:r>
                      <a:endParaRPr b="1"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latin typeface="Montserrat"/>
                          <a:ea typeface="Montserrat"/>
                          <a:cs typeface="Montserrat"/>
                          <a:sym typeface="Montserrat"/>
                        </a:rPr>
                        <a:t>Solving Cold Start Problem for Recommendation System Using Content-Based Filtering</a:t>
                      </a:r>
                      <a:endParaRPr sz="1200">
                        <a:latin typeface="Montserrat"/>
                        <a:ea typeface="Montserrat"/>
                        <a:cs typeface="Montserrat"/>
                        <a:sym typeface="Montserrat"/>
                      </a:endParaRPr>
                    </a:p>
                  </a:txBody>
                  <a:tcPr marT="91425" marB="91425" marR="91425" marL="91425"/>
                </a:tc>
              </a:tr>
              <a:tr h="471050">
                <a:tc>
                  <a:txBody>
                    <a:bodyPr/>
                    <a:lstStyle/>
                    <a:p>
                      <a:pPr indent="0" lvl="0" marL="0" rtl="0" algn="l">
                        <a:spcBef>
                          <a:spcPts val="0"/>
                        </a:spcBef>
                        <a:spcAft>
                          <a:spcPts val="0"/>
                        </a:spcAft>
                        <a:buNone/>
                      </a:pPr>
                      <a:r>
                        <a:rPr b="1" lang="en" sz="1200">
                          <a:latin typeface="Montserrat"/>
                          <a:ea typeface="Montserrat"/>
                          <a:cs typeface="Montserrat"/>
                          <a:sym typeface="Montserrat"/>
                        </a:rPr>
                        <a:t>Peneliti</a:t>
                      </a:r>
                      <a:endParaRPr b="1"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(Chia &amp; Najafabadi, 2022)</a:t>
                      </a:r>
                      <a:endParaRPr sz="1200">
                        <a:latin typeface="Montserrat"/>
                        <a:ea typeface="Montserrat"/>
                        <a:cs typeface="Montserrat"/>
                        <a:sym typeface="Montserrat"/>
                      </a:endParaRPr>
                    </a:p>
                  </a:txBody>
                  <a:tcPr marT="91425" marB="91425" marR="91425" marL="91425"/>
                </a:tc>
              </a:tr>
              <a:tr h="1037100">
                <a:tc>
                  <a:txBody>
                    <a:bodyPr/>
                    <a:lstStyle/>
                    <a:p>
                      <a:pPr indent="0" lvl="0" marL="0" rtl="0" algn="l">
                        <a:spcBef>
                          <a:spcPts val="0"/>
                        </a:spcBef>
                        <a:spcAft>
                          <a:spcPts val="0"/>
                        </a:spcAft>
                        <a:buNone/>
                      </a:pPr>
                      <a:r>
                        <a:rPr b="1" lang="en" sz="1200">
                          <a:latin typeface="Montserrat"/>
                          <a:ea typeface="Montserrat"/>
                          <a:cs typeface="Montserrat"/>
                          <a:sym typeface="Montserrat"/>
                        </a:rPr>
                        <a:t>Keterkaitan</a:t>
                      </a:r>
                      <a:endParaRPr b="1" sz="1200">
                        <a:latin typeface="Montserrat"/>
                        <a:ea typeface="Montserrat"/>
                        <a:cs typeface="Montserrat"/>
                        <a:sym typeface="Montserrat"/>
                      </a:endParaRPr>
                    </a:p>
                  </a:txBody>
                  <a:tcPr marT="91425" marB="91425" marR="91425" marL="91425"/>
                </a:tc>
                <a:tc>
                  <a:txBody>
                    <a:bodyPr/>
                    <a:lstStyle/>
                    <a:p>
                      <a:pPr indent="0" lvl="0" marL="0" rtl="0" algn="just">
                        <a:spcBef>
                          <a:spcPts val="0"/>
                        </a:spcBef>
                        <a:spcAft>
                          <a:spcPts val="0"/>
                        </a:spcAft>
                        <a:buNone/>
                      </a:pPr>
                      <a:r>
                        <a:rPr lang="en" sz="1200">
                          <a:latin typeface="Montserrat"/>
                          <a:ea typeface="Montserrat"/>
                          <a:cs typeface="Montserrat"/>
                          <a:sym typeface="Montserrat"/>
                        </a:rPr>
                        <a:t>Penelitian ini berkaitan dengan tugas akhir ini yang menerapkan pengukuran kesamaan </a:t>
                      </a:r>
                      <a:r>
                        <a:rPr b="1" lang="en" sz="1200">
                          <a:latin typeface="Montserrat"/>
                          <a:ea typeface="Montserrat"/>
                          <a:cs typeface="Montserrat"/>
                          <a:sym typeface="Montserrat"/>
                        </a:rPr>
                        <a:t>Cosine Similarity</a:t>
                      </a:r>
                      <a:r>
                        <a:rPr lang="en" sz="1200">
                          <a:latin typeface="Montserrat"/>
                          <a:ea typeface="Montserrat"/>
                          <a:cs typeface="Montserrat"/>
                          <a:sym typeface="Montserrat"/>
                        </a:rPr>
                        <a:t> setelah mengimplementasikan teknik </a:t>
                      </a:r>
                      <a:r>
                        <a:rPr b="1" lang="en" sz="1200">
                          <a:latin typeface="Montserrat"/>
                          <a:ea typeface="Montserrat"/>
                          <a:cs typeface="Montserrat"/>
                          <a:sym typeface="Montserrat"/>
                        </a:rPr>
                        <a:t>TF-IDF</a:t>
                      </a:r>
                      <a:r>
                        <a:rPr lang="en" sz="1200">
                          <a:latin typeface="Montserrat"/>
                          <a:ea typeface="Montserrat"/>
                          <a:cs typeface="Montserrat"/>
                          <a:sym typeface="Montserrat"/>
                        </a:rPr>
                        <a:t> untuk mengukur kesamaan suatu properti dengan properti yang lainnya.</a:t>
                      </a:r>
                      <a:endParaRPr sz="1200">
                        <a:latin typeface="Montserrat"/>
                        <a:ea typeface="Montserrat"/>
                        <a:cs typeface="Montserrat"/>
                        <a:sym typeface="Montserrat"/>
                      </a:endParaRPr>
                    </a:p>
                  </a:txBody>
                  <a:tcPr marT="91425" marB="91425" marR="91425" marL="91425"/>
                </a:tc>
              </a:tr>
            </a:tbl>
          </a:graphicData>
        </a:graphic>
      </p:graphicFrame>
      <p:graphicFrame>
        <p:nvGraphicFramePr>
          <p:cNvPr id="427" name="Google Shape;427;p47"/>
          <p:cNvGraphicFramePr/>
          <p:nvPr/>
        </p:nvGraphicFramePr>
        <p:xfrm>
          <a:off x="4676675" y="1369213"/>
          <a:ext cx="3000000" cy="3000000"/>
        </p:xfrm>
        <a:graphic>
          <a:graphicData uri="http://schemas.openxmlformats.org/drawingml/2006/table">
            <a:tbl>
              <a:tblPr>
                <a:noFill/>
                <a:tableStyleId>{52246240-1499-4F83-9E28-D8F1E53D1EDD}</a:tableStyleId>
              </a:tblPr>
              <a:tblGrid>
                <a:gridCol w="1179975"/>
                <a:gridCol w="2706225"/>
              </a:tblGrid>
              <a:tr h="384275">
                <a:tc>
                  <a:txBody>
                    <a:bodyPr/>
                    <a:lstStyle/>
                    <a:p>
                      <a:pPr indent="0" lvl="0" marL="0" rtl="0" algn="l">
                        <a:spcBef>
                          <a:spcPts val="0"/>
                        </a:spcBef>
                        <a:spcAft>
                          <a:spcPts val="0"/>
                        </a:spcAft>
                        <a:buNone/>
                      </a:pPr>
                      <a:r>
                        <a:rPr b="1" lang="en" sz="1200">
                          <a:latin typeface="Montserrat"/>
                          <a:ea typeface="Montserrat"/>
                          <a:cs typeface="Montserrat"/>
                          <a:sym typeface="Montserrat"/>
                        </a:rPr>
                        <a:t>Judul</a:t>
                      </a:r>
                      <a:endParaRPr b="1"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latin typeface="Montserrat"/>
                          <a:ea typeface="Montserrat"/>
                          <a:cs typeface="Montserrat"/>
                          <a:sym typeface="Montserrat"/>
                        </a:rPr>
                        <a:t>Decision-Table Based Testing</a:t>
                      </a:r>
                      <a:endParaRPr sz="1200">
                        <a:latin typeface="Montserrat"/>
                        <a:ea typeface="Montserrat"/>
                        <a:cs typeface="Montserrat"/>
                        <a:sym typeface="Montserrat"/>
                      </a:endParaRPr>
                    </a:p>
                  </a:txBody>
                  <a:tcPr marT="91425" marB="91425" marR="91425" marL="91425"/>
                </a:tc>
              </a:tr>
              <a:tr h="296950">
                <a:tc>
                  <a:txBody>
                    <a:bodyPr/>
                    <a:lstStyle/>
                    <a:p>
                      <a:pPr indent="0" lvl="0" marL="0" rtl="0" algn="l">
                        <a:spcBef>
                          <a:spcPts val="0"/>
                        </a:spcBef>
                        <a:spcAft>
                          <a:spcPts val="0"/>
                        </a:spcAft>
                        <a:buNone/>
                      </a:pPr>
                      <a:r>
                        <a:rPr b="1" lang="en" sz="1200">
                          <a:latin typeface="Montserrat"/>
                          <a:ea typeface="Montserrat"/>
                          <a:cs typeface="Montserrat"/>
                          <a:sym typeface="Montserrat"/>
                        </a:rPr>
                        <a:t>Peneliti</a:t>
                      </a:r>
                      <a:endParaRPr b="1"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(Anupama YK, 2015)</a:t>
                      </a:r>
                      <a:endParaRPr sz="1200">
                        <a:latin typeface="Montserrat"/>
                        <a:ea typeface="Montserrat"/>
                        <a:cs typeface="Montserrat"/>
                        <a:sym typeface="Montserrat"/>
                      </a:endParaRPr>
                    </a:p>
                  </a:txBody>
                  <a:tcPr marT="91425" marB="91425" marR="91425" marL="91425"/>
                </a:tc>
              </a:tr>
              <a:tr h="1037100">
                <a:tc>
                  <a:txBody>
                    <a:bodyPr/>
                    <a:lstStyle/>
                    <a:p>
                      <a:pPr indent="0" lvl="0" marL="0" rtl="0" algn="l">
                        <a:spcBef>
                          <a:spcPts val="0"/>
                        </a:spcBef>
                        <a:spcAft>
                          <a:spcPts val="0"/>
                        </a:spcAft>
                        <a:buNone/>
                      </a:pPr>
                      <a:r>
                        <a:rPr b="1" lang="en" sz="1200">
                          <a:latin typeface="Montserrat"/>
                          <a:ea typeface="Montserrat"/>
                          <a:cs typeface="Montserrat"/>
                          <a:sym typeface="Montserrat"/>
                        </a:rPr>
                        <a:t>Keterkaitan</a:t>
                      </a:r>
                      <a:endParaRPr b="1" sz="1200">
                        <a:latin typeface="Montserrat"/>
                        <a:ea typeface="Montserrat"/>
                        <a:cs typeface="Montserrat"/>
                        <a:sym typeface="Montserrat"/>
                      </a:endParaRPr>
                    </a:p>
                  </a:txBody>
                  <a:tcPr marT="91425" marB="91425" marR="91425" marL="91425"/>
                </a:tc>
                <a:tc>
                  <a:txBody>
                    <a:bodyPr/>
                    <a:lstStyle/>
                    <a:p>
                      <a:pPr indent="0" lvl="0" marL="0" rtl="0" algn="just">
                        <a:spcBef>
                          <a:spcPts val="0"/>
                        </a:spcBef>
                        <a:spcAft>
                          <a:spcPts val="0"/>
                        </a:spcAft>
                        <a:buNone/>
                      </a:pPr>
                      <a:r>
                        <a:rPr lang="en" sz="1200">
                          <a:latin typeface="Montserrat"/>
                          <a:ea typeface="Montserrat"/>
                          <a:cs typeface="Montserrat"/>
                          <a:sym typeface="Montserrat"/>
                        </a:rPr>
                        <a:t>Penelitian ini berhubungan dengan tugas akhir ini yang menerapkan </a:t>
                      </a:r>
                      <a:r>
                        <a:rPr b="1" lang="en" sz="1200">
                          <a:latin typeface="Montserrat"/>
                          <a:ea typeface="Montserrat"/>
                          <a:cs typeface="Montserrat"/>
                          <a:sym typeface="Montserrat"/>
                        </a:rPr>
                        <a:t>Decision-Table Based Testing</a:t>
                      </a:r>
                      <a:r>
                        <a:rPr lang="en" sz="1200">
                          <a:latin typeface="Montserrat"/>
                          <a:ea typeface="Montserrat"/>
                          <a:cs typeface="Montserrat"/>
                          <a:sym typeface="Montserrat"/>
                        </a:rPr>
                        <a:t> untuk mengevaluasi hasil rekomendasi dari sistem rekomendasi yang dibuat. Dengan menggunakan Decision-Table Based Testing, masukan dan tindakan dapat dikendalikan untuk menguji beberapa kemungkinan yang bisa saja terjadi di dunia nyata.</a:t>
                      </a:r>
                      <a:endParaRPr sz="12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p:nvPr/>
        </p:nvSpPr>
        <p:spPr>
          <a:xfrm>
            <a:off x="4645825" y="1190175"/>
            <a:ext cx="4034700" cy="31533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0" lvl="0" marL="0" rtl="0" algn="just">
              <a:lnSpc>
                <a:spcPct val="100000"/>
              </a:lnSpc>
              <a:spcBef>
                <a:spcPts val="1200"/>
              </a:spcBef>
              <a:spcAft>
                <a:spcPts val="0"/>
              </a:spcAft>
              <a:buSzPts val="1100"/>
              <a:buNone/>
            </a:pPr>
            <a:r>
              <a:rPr lang="en" sz="1100">
                <a:solidFill>
                  <a:schemeClr val="dk1"/>
                </a:solidFill>
                <a:latin typeface="Montserrat"/>
                <a:ea typeface="Montserrat"/>
                <a:cs typeface="Montserrat"/>
                <a:sym typeface="Montserrat"/>
              </a:rPr>
              <a:t>Regulasi Kepemilikan properti di Indonesia:</a:t>
            </a:r>
            <a:endParaRPr sz="1100">
              <a:solidFill>
                <a:schemeClr val="dk1"/>
              </a:solidFill>
              <a:latin typeface="Montserrat"/>
              <a:ea typeface="Montserrat"/>
              <a:cs typeface="Montserrat"/>
              <a:sym typeface="Montserrat"/>
            </a:endParaRPr>
          </a:p>
          <a:p>
            <a:pPr indent="-298450" lvl="0" marL="457200" rtl="0" algn="just">
              <a:lnSpc>
                <a:spcPct val="100000"/>
              </a:lnSpc>
              <a:spcBef>
                <a:spcPts val="120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Diatur oleh </a:t>
            </a:r>
            <a:r>
              <a:rPr b="1" lang="en" sz="1100">
                <a:solidFill>
                  <a:schemeClr val="dk1"/>
                </a:solidFill>
                <a:latin typeface="Montserrat"/>
                <a:ea typeface="Montserrat"/>
                <a:cs typeface="Montserrat"/>
                <a:sym typeface="Montserrat"/>
              </a:rPr>
              <a:t>UU Pokok Agraria No. 5 Tahun 1960</a:t>
            </a:r>
            <a:r>
              <a:rPr lang="en" sz="1100">
                <a:solidFill>
                  <a:schemeClr val="dk1"/>
                </a:solidFill>
                <a:latin typeface="Montserrat"/>
                <a:ea typeface="Montserrat"/>
                <a:cs typeface="Montserrat"/>
                <a:sym typeface="Montserrat"/>
              </a:rPr>
              <a:t>, yang meliputi:</a:t>
            </a:r>
            <a:endParaRPr sz="1100">
              <a:solidFill>
                <a:schemeClr val="dk1"/>
              </a:solidFill>
              <a:latin typeface="Montserrat"/>
              <a:ea typeface="Montserrat"/>
              <a:cs typeface="Montserrat"/>
              <a:sym typeface="Montserrat"/>
            </a:endParaRPr>
          </a:p>
          <a:p>
            <a:pPr indent="-298450" lvl="0" marL="914400" rtl="0" algn="just">
              <a:lnSpc>
                <a:spcPct val="100000"/>
              </a:lnSpc>
              <a:spcBef>
                <a:spcPts val="0"/>
              </a:spcBef>
              <a:spcAft>
                <a:spcPts val="0"/>
              </a:spcAft>
              <a:buClr>
                <a:schemeClr val="dk1"/>
              </a:buClr>
              <a:buSzPts val="1100"/>
              <a:buFont typeface="Montserrat"/>
              <a:buAutoNum type="arabicPeriod"/>
            </a:pPr>
            <a:r>
              <a:rPr b="1" lang="en" sz="1100">
                <a:solidFill>
                  <a:schemeClr val="dk1"/>
                </a:solidFill>
                <a:latin typeface="Montserrat"/>
                <a:ea typeface="Montserrat"/>
                <a:cs typeface="Montserrat"/>
                <a:sym typeface="Montserrat"/>
              </a:rPr>
              <a:t>Hak Milik</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13716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Hak tertinggi atas tanah</a:t>
            </a:r>
            <a:endParaRPr sz="1100">
              <a:solidFill>
                <a:schemeClr val="dk1"/>
              </a:solidFill>
              <a:latin typeface="Montserrat"/>
              <a:ea typeface="Montserrat"/>
              <a:cs typeface="Montserrat"/>
              <a:sym typeface="Montserrat"/>
            </a:endParaRPr>
          </a:p>
          <a:p>
            <a:pPr indent="-298450" lvl="0" marL="13716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Hanya diberikan kepada Warga Negara Indonesia (WNI)</a:t>
            </a:r>
            <a:endParaRPr sz="1100">
              <a:solidFill>
                <a:schemeClr val="dk1"/>
              </a:solidFill>
              <a:latin typeface="Montserrat"/>
              <a:ea typeface="Montserrat"/>
              <a:cs typeface="Montserrat"/>
              <a:sym typeface="Montserrat"/>
            </a:endParaRPr>
          </a:p>
          <a:p>
            <a:pPr indent="-298450" lvl="0" marL="914400" rtl="0" algn="just">
              <a:lnSpc>
                <a:spcPct val="100000"/>
              </a:lnSpc>
              <a:spcBef>
                <a:spcPts val="0"/>
              </a:spcBef>
              <a:spcAft>
                <a:spcPts val="0"/>
              </a:spcAft>
              <a:buClr>
                <a:schemeClr val="dk1"/>
              </a:buClr>
              <a:buSzPts val="1100"/>
              <a:buFont typeface="Montserrat"/>
              <a:buAutoNum type="arabicPeriod"/>
            </a:pPr>
            <a:r>
              <a:rPr b="1" lang="en" sz="1100">
                <a:solidFill>
                  <a:schemeClr val="dk1"/>
                </a:solidFill>
                <a:latin typeface="Montserrat"/>
                <a:ea typeface="Montserrat"/>
                <a:cs typeface="Montserrat"/>
                <a:sym typeface="Montserrat"/>
              </a:rPr>
              <a:t>Hak Guna Bangunan (HGB)</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13716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Izin mendirikan bagunan di atas tanah negara atau pihak lain</a:t>
            </a:r>
            <a:endParaRPr sz="1100">
              <a:solidFill>
                <a:schemeClr val="dk1"/>
              </a:solidFill>
              <a:latin typeface="Montserrat"/>
              <a:ea typeface="Montserrat"/>
              <a:cs typeface="Montserrat"/>
              <a:sym typeface="Montserrat"/>
            </a:endParaRPr>
          </a:p>
          <a:p>
            <a:pPr indent="-298450" lvl="0" marL="914400" rtl="0" algn="just">
              <a:lnSpc>
                <a:spcPct val="100000"/>
              </a:lnSpc>
              <a:spcBef>
                <a:spcPts val="0"/>
              </a:spcBef>
              <a:spcAft>
                <a:spcPts val="0"/>
              </a:spcAft>
              <a:buClr>
                <a:schemeClr val="dk1"/>
              </a:buClr>
              <a:buSzPts val="1100"/>
              <a:buFont typeface="Montserrat"/>
              <a:buAutoNum type="arabicPeriod"/>
            </a:pPr>
            <a:r>
              <a:rPr b="1" lang="en" sz="1100">
                <a:solidFill>
                  <a:schemeClr val="dk1"/>
                </a:solidFill>
                <a:latin typeface="Montserrat"/>
                <a:ea typeface="Montserrat"/>
                <a:cs typeface="Montserrat"/>
                <a:sym typeface="Montserrat"/>
              </a:rPr>
              <a:t>Hak Guna Usaha (HGU)</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13716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Hak untuk mengelola tanah negara untuk usaha tertentu</a:t>
            </a:r>
            <a:endParaRPr sz="1100">
              <a:solidFill>
                <a:schemeClr val="dk1"/>
              </a:solidFill>
              <a:latin typeface="Montserrat"/>
              <a:ea typeface="Montserrat"/>
              <a:cs typeface="Montserrat"/>
              <a:sym typeface="Montserrat"/>
            </a:endParaRPr>
          </a:p>
          <a:p>
            <a:pPr indent="-298450" lvl="0" marL="914400" rtl="0" algn="just">
              <a:lnSpc>
                <a:spcPct val="100000"/>
              </a:lnSpc>
              <a:spcBef>
                <a:spcPts val="0"/>
              </a:spcBef>
              <a:spcAft>
                <a:spcPts val="0"/>
              </a:spcAft>
              <a:buClr>
                <a:schemeClr val="dk1"/>
              </a:buClr>
              <a:buSzPts val="1100"/>
              <a:buFont typeface="Montserrat"/>
              <a:buAutoNum type="arabicPeriod"/>
            </a:pPr>
            <a:r>
              <a:rPr b="1" lang="en" sz="1100">
                <a:solidFill>
                  <a:schemeClr val="dk1"/>
                </a:solidFill>
                <a:latin typeface="Montserrat"/>
                <a:ea typeface="Montserrat"/>
                <a:cs typeface="Montserrat"/>
                <a:sym typeface="Montserrat"/>
              </a:rPr>
              <a:t>Hak Pakai</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13716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Hak menggunakan tanah tanpa memiliki hak milik</a:t>
            </a:r>
            <a:endParaRPr sz="1100">
              <a:solidFill>
                <a:schemeClr val="dk1"/>
              </a:solidFill>
              <a:latin typeface="Montserrat"/>
              <a:ea typeface="Montserrat"/>
              <a:cs typeface="Montserrat"/>
              <a:sym typeface="Montserrat"/>
            </a:endParaRPr>
          </a:p>
        </p:txBody>
      </p:sp>
      <p:sp>
        <p:nvSpPr>
          <p:cNvPr id="433" name="Google Shape;433;p48"/>
          <p:cNvSpPr/>
          <p:nvPr/>
        </p:nvSpPr>
        <p:spPr>
          <a:xfrm>
            <a:off x="507206" y="2021306"/>
            <a:ext cx="3990975" cy="2322095"/>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34" name="Google Shape;434;p48"/>
          <p:cNvSpPr/>
          <p:nvPr/>
        </p:nvSpPr>
        <p:spPr>
          <a:xfrm>
            <a:off x="523876" y="1318617"/>
            <a:ext cx="3990975" cy="509588"/>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35" name="Google Shape;435;p4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ontserrat ExtraBold"/>
              <a:buNone/>
            </a:pPr>
            <a:r>
              <a:rPr lang="en"/>
              <a:t>Dasar Teori</a:t>
            </a:r>
            <a:endParaRPr>
              <a:solidFill>
                <a:schemeClr val="accent1"/>
              </a:solidFill>
            </a:endParaRPr>
          </a:p>
        </p:txBody>
      </p:sp>
      <p:sp>
        <p:nvSpPr>
          <p:cNvPr id="436" name="Google Shape;436;p48"/>
          <p:cNvSpPr txBox="1"/>
          <p:nvPr>
            <p:ph idx="1" type="body"/>
          </p:nvPr>
        </p:nvSpPr>
        <p:spPr>
          <a:xfrm>
            <a:off x="629841" y="1260872"/>
            <a:ext cx="3868200" cy="6180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800"/>
              <a:buNone/>
            </a:pPr>
            <a:r>
              <a:rPr lang="en">
                <a:solidFill>
                  <a:schemeClr val="lt1"/>
                </a:solidFill>
              </a:rPr>
              <a:t>Properti</a:t>
            </a:r>
            <a:endParaRPr>
              <a:solidFill>
                <a:schemeClr val="lt1"/>
              </a:solidFill>
            </a:endParaRPr>
          </a:p>
        </p:txBody>
      </p:sp>
      <p:sp>
        <p:nvSpPr>
          <p:cNvPr id="437" name="Google Shape;437;p48"/>
          <p:cNvSpPr txBox="1"/>
          <p:nvPr>
            <p:ph idx="2" type="body"/>
          </p:nvPr>
        </p:nvSpPr>
        <p:spPr>
          <a:xfrm>
            <a:off x="568588" y="2021300"/>
            <a:ext cx="3868200" cy="2620800"/>
          </a:xfrm>
          <a:prstGeom prst="rect">
            <a:avLst/>
          </a:prstGeom>
          <a:noFill/>
          <a:ln>
            <a:noFill/>
          </a:ln>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None/>
            </a:pPr>
            <a:r>
              <a:rPr lang="en" sz="1100"/>
              <a:t>Definisi Properti:</a:t>
            </a:r>
            <a:endParaRPr sz="1100"/>
          </a:p>
          <a:p>
            <a:pPr indent="-298450" lvl="0" marL="457200" rtl="0" algn="just">
              <a:lnSpc>
                <a:spcPct val="115000"/>
              </a:lnSpc>
              <a:spcBef>
                <a:spcPts val="1200"/>
              </a:spcBef>
              <a:spcAft>
                <a:spcPts val="0"/>
              </a:spcAft>
              <a:buSzPts val="1100"/>
              <a:buChar char="•"/>
            </a:pPr>
            <a:r>
              <a:rPr b="1" lang="en" sz="1100"/>
              <a:t>Properti</a:t>
            </a:r>
            <a:r>
              <a:rPr lang="en" sz="1100"/>
              <a:t> adalah aset yang dimiliki seseorang, dapat berupa:</a:t>
            </a:r>
            <a:endParaRPr sz="1100"/>
          </a:p>
          <a:p>
            <a:pPr indent="-298450" lvl="1" marL="914400" rtl="0" algn="just">
              <a:lnSpc>
                <a:spcPct val="115000"/>
              </a:lnSpc>
              <a:spcBef>
                <a:spcPts val="0"/>
              </a:spcBef>
              <a:spcAft>
                <a:spcPts val="0"/>
              </a:spcAft>
              <a:buSzPts val="1100"/>
              <a:buChar char="•"/>
            </a:pPr>
            <a:r>
              <a:rPr b="1" lang="en" sz="1100"/>
              <a:t>Aset fisik</a:t>
            </a:r>
            <a:r>
              <a:rPr lang="en" sz="1100"/>
              <a:t>: tanah, bangunan, atau struktur lain</a:t>
            </a:r>
            <a:endParaRPr sz="1100"/>
          </a:p>
          <a:p>
            <a:pPr indent="-298450" lvl="1" marL="914400" rtl="0" algn="just">
              <a:lnSpc>
                <a:spcPct val="115000"/>
              </a:lnSpc>
              <a:spcBef>
                <a:spcPts val="0"/>
              </a:spcBef>
              <a:spcAft>
                <a:spcPts val="0"/>
              </a:spcAft>
              <a:buSzPts val="1100"/>
              <a:buChar char="•"/>
            </a:pPr>
            <a:r>
              <a:rPr b="1" lang="en" sz="1100"/>
              <a:t>Aset abstrak</a:t>
            </a:r>
            <a:r>
              <a:rPr lang="en" sz="1100"/>
              <a:t>: hak atau kepemilikan tertentu</a:t>
            </a:r>
            <a:endParaRPr sz="1100"/>
          </a:p>
        </p:txBody>
      </p:sp>
      <p:sp>
        <p:nvSpPr>
          <p:cNvPr id="438" name="Google Shape;438;p48"/>
          <p:cNvSpPr txBox="1"/>
          <p:nvPr>
            <p:ph idx="5"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39" name="Google Shape;439;p48"/>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p:nvPr/>
        </p:nvSpPr>
        <p:spPr>
          <a:xfrm>
            <a:off x="4645825" y="1190175"/>
            <a:ext cx="4034700" cy="31533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298450" lvl="0" marL="457200" rtl="0" algn="just">
              <a:lnSpc>
                <a:spcPct val="100000"/>
              </a:lnSpc>
              <a:spcBef>
                <a:spcPts val="1200"/>
              </a:spcBef>
              <a:spcAft>
                <a:spcPts val="0"/>
              </a:spcAft>
              <a:buClr>
                <a:schemeClr val="dk1"/>
              </a:buClr>
              <a:buSzPts val="1100"/>
              <a:buFont typeface="Montserrat"/>
              <a:buChar char="❖"/>
            </a:pPr>
            <a:r>
              <a:rPr b="1" lang="en" sz="1100">
                <a:solidFill>
                  <a:schemeClr val="dk1"/>
                </a:solidFill>
                <a:latin typeface="Montserrat"/>
                <a:ea typeface="Montserrat"/>
                <a:cs typeface="Montserrat"/>
                <a:sym typeface="Montserrat"/>
              </a:rPr>
              <a:t>Knowledge-Based Recommender Systems (KBRS)</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914400" rtl="0" algn="just">
              <a:lnSpc>
                <a:spcPct val="100000"/>
              </a:lnSpc>
              <a:spcBef>
                <a:spcPts val="0"/>
              </a:spcBef>
              <a:spcAft>
                <a:spcPts val="0"/>
              </a:spcAft>
              <a:buClr>
                <a:schemeClr val="dk1"/>
              </a:buClr>
              <a:buSzPts val="1100"/>
              <a:buChar char="•"/>
            </a:pPr>
            <a:r>
              <a:rPr lang="en" sz="1100">
                <a:solidFill>
                  <a:schemeClr val="dk1"/>
                </a:solidFill>
                <a:latin typeface="Montserrat"/>
                <a:ea typeface="Montserrat"/>
                <a:cs typeface="Montserrat"/>
                <a:sym typeface="Montserrat"/>
              </a:rPr>
              <a:t>Menggunakan pengetahuan eksplisit tentang kebutuhan pengguna dan atribut produk.</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b="1" lang="en" sz="1100">
                <a:solidFill>
                  <a:schemeClr val="dk1"/>
                </a:solidFill>
                <a:latin typeface="Montserrat"/>
                <a:ea typeface="Montserrat"/>
                <a:cs typeface="Montserrat"/>
                <a:sym typeface="Montserrat"/>
              </a:rPr>
              <a:t>Hybrid Filtering</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914400" rtl="0" algn="just">
              <a:lnSpc>
                <a:spcPct val="100000"/>
              </a:lnSpc>
              <a:spcBef>
                <a:spcPts val="0"/>
              </a:spcBef>
              <a:spcAft>
                <a:spcPts val="0"/>
              </a:spcAft>
              <a:buClr>
                <a:schemeClr val="dk1"/>
              </a:buClr>
              <a:buSzPts val="1100"/>
              <a:buChar char="•"/>
            </a:pPr>
            <a:r>
              <a:rPr lang="en" sz="1100">
                <a:solidFill>
                  <a:schemeClr val="dk1"/>
                </a:solidFill>
                <a:latin typeface="Montserrat"/>
                <a:ea typeface="Montserrat"/>
                <a:cs typeface="Montserrat"/>
                <a:sym typeface="Montserrat"/>
              </a:rPr>
              <a:t>Menggabungkan beberapa pendekatan untuk meningkatkan akurasi rekomendasi.</a:t>
            </a:r>
            <a:endParaRPr sz="1100">
              <a:solidFill>
                <a:schemeClr val="dk1"/>
              </a:solidFill>
              <a:latin typeface="Montserrat"/>
              <a:ea typeface="Montserrat"/>
              <a:cs typeface="Montserrat"/>
              <a:sym typeface="Montserrat"/>
            </a:endParaRPr>
          </a:p>
          <a:p>
            <a:pPr indent="0" lvl="0" marL="0" rtl="0" algn="just">
              <a:lnSpc>
                <a:spcPct val="100000"/>
              </a:lnSpc>
              <a:spcBef>
                <a:spcPts val="1200"/>
              </a:spcBef>
              <a:spcAft>
                <a:spcPts val="0"/>
              </a:spcAft>
              <a:buNone/>
            </a:pPr>
            <a:r>
              <a:rPr b="1" lang="en" sz="1100">
                <a:solidFill>
                  <a:schemeClr val="dk1"/>
                </a:solidFill>
                <a:latin typeface="Montserrat"/>
                <a:ea typeface="Montserrat"/>
                <a:cs typeface="Montserrat"/>
                <a:sym typeface="Montserrat"/>
              </a:rPr>
              <a:t>T</a:t>
            </a:r>
            <a:r>
              <a:rPr b="1" lang="en" sz="1100">
                <a:solidFill>
                  <a:schemeClr val="dk1"/>
                </a:solidFill>
                <a:latin typeface="Montserrat"/>
                <a:ea typeface="Montserrat"/>
                <a:cs typeface="Montserrat"/>
                <a:sym typeface="Montserrat"/>
              </a:rPr>
              <a:t>eknik Hybrid Filtering</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457200" rtl="0" algn="just">
              <a:lnSpc>
                <a:spcPct val="100000"/>
              </a:lnSpc>
              <a:spcBef>
                <a:spcPts val="120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Weighted, Switching, Mixed, Cascade, Feature Augmentation, Meta-level.</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b="1" lang="en" sz="1100">
                <a:solidFill>
                  <a:schemeClr val="dk1"/>
                </a:solidFill>
                <a:latin typeface="Montserrat"/>
                <a:ea typeface="Montserrat"/>
                <a:cs typeface="Montserrat"/>
                <a:sym typeface="Montserrat"/>
              </a:rPr>
              <a:t>Feature Augmentation</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Output CBF → Input KBRS</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Memberikan rekomendasi yang lebih akurat dan relevan</a:t>
            </a:r>
            <a:endParaRPr sz="1100">
              <a:solidFill>
                <a:schemeClr val="dk1"/>
              </a:solidFill>
              <a:latin typeface="Montserrat"/>
              <a:ea typeface="Montserrat"/>
              <a:cs typeface="Montserrat"/>
              <a:sym typeface="Montserrat"/>
            </a:endParaRPr>
          </a:p>
        </p:txBody>
      </p:sp>
      <p:sp>
        <p:nvSpPr>
          <p:cNvPr id="445" name="Google Shape;445;p49"/>
          <p:cNvSpPr/>
          <p:nvPr/>
        </p:nvSpPr>
        <p:spPr>
          <a:xfrm>
            <a:off x="507206" y="2021306"/>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46" name="Google Shape;446;p49"/>
          <p:cNvSpPr/>
          <p:nvPr/>
        </p:nvSpPr>
        <p:spPr>
          <a:xfrm>
            <a:off x="523876" y="1318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47" name="Google Shape;447;p4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ontserrat ExtraBold"/>
              <a:buNone/>
            </a:pPr>
            <a:r>
              <a:rPr lang="en"/>
              <a:t>Dasar Teori</a:t>
            </a:r>
            <a:endParaRPr>
              <a:solidFill>
                <a:schemeClr val="accent1"/>
              </a:solidFill>
            </a:endParaRPr>
          </a:p>
        </p:txBody>
      </p:sp>
      <p:sp>
        <p:nvSpPr>
          <p:cNvPr id="448" name="Google Shape;448;p49"/>
          <p:cNvSpPr txBox="1"/>
          <p:nvPr>
            <p:ph idx="1" type="body"/>
          </p:nvPr>
        </p:nvSpPr>
        <p:spPr>
          <a:xfrm>
            <a:off x="629841" y="1260872"/>
            <a:ext cx="3868200" cy="6180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800"/>
              <a:buNone/>
            </a:pPr>
            <a:r>
              <a:rPr lang="en">
                <a:solidFill>
                  <a:schemeClr val="lt1"/>
                </a:solidFill>
              </a:rPr>
              <a:t>Sistem Rekomendasi</a:t>
            </a:r>
            <a:endParaRPr>
              <a:solidFill>
                <a:schemeClr val="lt1"/>
              </a:solidFill>
            </a:endParaRPr>
          </a:p>
        </p:txBody>
      </p:sp>
      <p:sp>
        <p:nvSpPr>
          <p:cNvPr id="449" name="Google Shape;449;p49"/>
          <p:cNvSpPr txBox="1"/>
          <p:nvPr>
            <p:ph idx="2" type="body"/>
          </p:nvPr>
        </p:nvSpPr>
        <p:spPr>
          <a:xfrm>
            <a:off x="568600" y="2021300"/>
            <a:ext cx="3868200" cy="2322000"/>
          </a:xfrm>
          <a:prstGeom prst="rect">
            <a:avLst/>
          </a:prstGeom>
          <a:noFill/>
          <a:ln>
            <a:noFill/>
          </a:ln>
        </p:spPr>
        <p:txBody>
          <a:bodyPr anchorCtr="0" anchor="t" bIns="34275" lIns="68575" spcFirstLastPara="1" rIns="68575" wrap="square" tIns="34275">
            <a:normAutofit lnSpcReduction="20000"/>
          </a:bodyPr>
          <a:lstStyle/>
          <a:p>
            <a:pPr indent="0" lvl="0" marL="0" rtl="0" algn="just">
              <a:lnSpc>
                <a:spcPct val="115000"/>
              </a:lnSpc>
              <a:spcBef>
                <a:spcPts val="1200"/>
              </a:spcBef>
              <a:spcAft>
                <a:spcPts val="0"/>
              </a:spcAft>
              <a:buClr>
                <a:schemeClr val="dk1"/>
              </a:buClr>
              <a:buSzPts val="1100"/>
              <a:buNone/>
            </a:pPr>
            <a:r>
              <a:rPr lang="en" sz="1100"/>
              <a:t>Definisi </a:t>
            </a:r>
            <a:r>
              <a:rPr b="1" lang="en" sz="1100"/>
              <a:t>Sistem Rekomendasi</a:t>
            </a:r>
            <a:r>
              <a:rPr lang="en" sz="1100"/>
              <a:t> (SR):</a:t>
            </a:r>
            <a:endParaRPr sz="1100"/>
          </a:p>
          <a:p>
            <a:pPr indent="-298450" lvl="0" marL="457200" rtl="0" algn="just">
              <a:lnSpc>
                <a:spcPct val="115000"/>
              </a:lnSpc>
              <a:spcBef>
                <a:spcPts val="1200"/>
              </a:spcBef>
              <a:spcAft>
                <a:spcPts val="0"/>
              </a:spcAft>
              <a:buSzPts val="1100"/>
              <a:buChar char="•"/>
            </a:pPr>
            <a:r>
              <a:rPr lang="en" sz="1100"/>
              <a:t>Sistem penyaringan informasi untuk membantu pengguna menemukan informasi yang relevan.</a:t>
            </a:r>
            <a:endParaRPr sz="1100"/>
          </a:p>
          <a:p>
            <a:pPr indent="-298450" lvl="0" marL="457200" rtl="0" algn="just">
              <a:lnSpc>
                <a:spcPct val="115000"/>
              </a:lnSpc>
              <a:spcBef>
                <a:spcPts val="0"/>
              </a:spcBef>
              <a:spcAft>
                <a:spcPts val="0"/>
              </a:spcAft>
              <a:buSzPts val="1100"/>
              <a:buChar char="•"/>
            </a:pPr>
            <a:r>
              <a:rPr lang="en" sz="1100"/>
              <a:t>Berdasarkan preferensi atau perilaku pengguna.</a:t>
            </a:r>
            <a:endParaRPr sz="1100"/>
          </a:p>
          <a:p>
            <a:pPr indent="0" lvl="0" marL="0" rtl="0" algn="just">
              <a:lnSpc>
                <a:spcPct val="115000"/>
              </a:lnSpc>
              <a:spcBef>
                <a:spcPts val="1200"/>
              </a:spcBef>
              <a:spcAft>
                <a:spcPts val="0"/>
              </a:spcAft>
              <a:buNone/>
            </a:pPr>
            <a:r>
              <a:rPr lang="en" sz="1100"/>
              <a:t>Kategori Utama SR: </a:t>
            </a:r>
            <a:endParaRPr sz="1100"/>
          </a:p>
          <a:p>
            <a:pPr indent="-298450" lvl="0" marL="457200" rtl="0" algn="just">
              <a:lnSpc>
                <a:spcPct val="115000"/>
              </a:lnSpc>
              <a:spcBef>
                <a:spcPts val="1200"/>
              </a:spcBef>
              <a:spcAft>
                <a:spcPts val="0"/>
              </a:spcAft>
              <a:buSzPts val="1100"/>
              <a:buChar char="❖"/>
            </a:pPr>
            <a:r>
              <a:rPr b="1" lang="en" sz="1100"/>
              <a:t>Content-Based Filtering (CBF)</a:t>
            </a:r>
            <a:r>
              <a:rPr lang="en" sz="1100"/>
              <a:t>:</a:t>
            </a:r>
            <a:endParaRPr sz="1100"/>
          </a:p>
          <a:p>
            <a:pPr indent="-298450" lvl="0" marL="914400" rtl="0" algn="just">
              <a:lnSpc>
                <a:spcPct val="115000"/>
              </a:lnSpc>
              <a:spcBef>
                <a:spcPts val="0"/>
              </a:spcBef>
              <a:spcAft>
                <a:spcPts val="0"/>
              </a:spcAft>
              <a:buSzPts val="1100"/>
              <a:buChar char="•"/>
            </a:pPr>
            <a:r>
              <a:rPr lang="en" sz="1100"/>
              <a:t>Merekomendasikan berdasarkan atribut item dan preferensi historis pengguna.</a:t>
            </a:r>
            <a:endParaRPr sz="1100"/>
          </a:p>
        </p:txBody>
      </p:sp>
      <p:sp>
        <p:nvSpPr>
          <p:cNvPr id="450" name="Google Shape;450;p49"/>
          <p:cNvSpPr txBox="1"/>
          <p:nvPr>
            <p:ph idx="5"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51" name="Google Shape;451;p49"/>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0"/>
          <p:cNvSpPr/>
          <p:nvPr/>
        </p:nvSpPr>
        <p:spPr>
          <a:xfrm>
            <a:off x="4645825" y="1190175"/>
            <a:ext cx="4034700" cy="31533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298450" lvl="0" marL="457200" rtl="0" algn="just">
              <a:lnSpc>
                <a:spcPct val="100000"/>
              </a:lnSpc>
              <a:spcBef>
                <a:spcPts val="1200"/>
              </a:spcBef>
              <a:spcAft>
                <a:spcPts val="0"/>
              </a:spcAft>
              <a:buClr>
                <a:schemeClr val="dk1"/>
              </a:buClr>
              <a:buSzPts val="1100"/>
              <a:buFont typeface="Montserrat"/>
              <a:buChar char="❖"/>
            </a:pPr>
            <a:r>
              <a:rPr b="1" lang="en" sz="1100">
                <a:solidFill>
                  <a:schemeClr val="dk1"/>
                </a:solidFill>
                <a:latin typeface="Montserrat"/>
                <a:ea typeface="Montserrat"/>
                <a:cs typeface="Montserrat"/>
                <a:sym typeface="Montserrat"/>
              </a:rPr>
              <a:t>Inverse Document Frequency (IDF)</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914400" rtl="0" algn="just">
              <a:lnSpc>
                <a:spcPct val="100000"/>
              </a:lnSpc>
              <a:spcBef>
                <a:spcPts val="0"/>
              </a:spcBef>
              <a:spcAft>
                <a:spcPts val="0"/>
              </a:spcAft>
              <a:buClr>
                <a:schemeClr val="dk1"/>
              </a:buClr>
              <a:buSzPts val="1100"/>
              <a:buChar char="•"/>
            </a:pPr>
            <a:r>
              <a:rPr lang="en" sz="1100">
                <a:solidFill>
                  <a:schemeClr val="dk1"/>
                </a:solidFill>
                <a:latin typeface="Montserrat"/>
                <a:ea typeface="Montserrat"/>
                <a:cs typeface="Montserrat"/>
                <a:sym typeface="Montserrat"/>
              </a:rPr>
              <a:t>Menilai seberapa jarang kata muncul di seluruh dokumen.</a:t>
            </a:r>
            <a:endParaRPr sz="1100">
              <a:solidFill>
                <a:schemeClr val="dk1"/>
              </a:solidFill>
              <a:latin typeface="Montserrat"/>
              <a:ea typeface="Montserrat"/>
              <a:cs typeface="Montserrat"/>
              <a:sym typeface="Montserrat"/>
            </a:endParaRPr>
          </a:p>
          <a:p>
            <a:pPr indent="-298450" lvl="0"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Memberi bobot lebih pada kata yang jarang muncul.</a:t>
            </a:r>
            <a:endParaRPr sz="1100">
              <a:solidFill>
                <a:schemeClr val="dk1"/>
              </a:solidFill>
              <a:latin typeface="Montserrat"/>
              <a:ea typeface="Montserrat"/>
              <a:cs typeface="Montserrat"/>
              <a:sym typeface="Montserrat"/>
            </a:endParaRPr>
          </a:p>
          <a:p>
            <a:pPr indent="0" lvl="0" marL="0" rtl="0" algn="just">
              <a:lnSpc>
                <a:spcPct val="100000"/>
              </a:lnSpc>
              <a:spcBef>
                <a:spcPts val="1200"/>
              </a:spcBef>
              <a:spcAft>
                <a:spcPts val="0"/>
              </a:spcAft>
              <a:buNone/>
            </a:pPr>
            <a:r>
              <a:rPr b="1" lang="en" sz="1100">
                <a:solidFill>
                  <a:schemeClr val="dk1"/>
                </a:solidFill>
                <a:latin typeface="Montserrat"/>
                <a:ea typeface="Montserrat"/>
                <a:cs typeface="Montserrat"/>
                <a:sym typeface="Montserrat"/>
              </a:rPr>
              <a:t>Perhitungan TF-IDF</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457200" rtl="0" algn="just">
              <a:lnSpc>
                <a:spcPct val="100000"/>
              </a:lnSpc>
              <a:spcBef>
                <a:spcPts val="120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Hasil perkalian </a:t>
            </a:r>
            <a:r>
              <a:rPr b="1" lang="en" sz="1100">
                <a:solidFill>
                  <a:schemeClr val="dk1"/>
                </a:solidFill>
                <a:latin typeface="Montserrat"/>
                <a:ea typeface="Montserrat"/>
                <a:cs typeface="Montserrat"/>
                <a:sym typeface="Montserrat"/>
              </a:rPr>
              <a:t>TF </a:t>
            </a:r>
            <a:r>
              <a:rPr lang="en" sz="1100">
                <a:solidFill>
                  <a:schemeClr val="dk1"/>
                </a:solidFill>
                <a:latin typeface="Montserrat"/>
                <a:ea typeface="Montserrat"/>
                <a:cs typeface="Montserrat"/>
                <a:sym typeface="Montserrat"/>
              </a:rPr>
              <a:t>dan </a:t>
            </a:r>
            <a:r>
              <a:rPr b="1" lang="en" sz="1100">
                <a:solidFill>
                  <a:schemeClr val="dk1"/>
                </a:solidFill>
                <a:latin typeface="Montserrat"/>
                <a:ea typeface="Montserrat"/>
                <a:cs typeface="Montserrat"/>
                <a:sym typeface="Montserrat"/>
              </a:rPr>
              <a:t>IDF</a:t>
            </a:r>
            <a:endParaRPr b="1"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Memberikan bobot lebih besar pada kata yang sering muncul di satu dokumen tetapi jarang di dokumen lain.</a:t>
            </a:r>
            <a:endParaRPr sz="1100">
              <a:solidFill>
                <a:schemeClr val="dk1"/>
              </a:solidFill>
              <a:latin typeface="Montserrat"/>
              <a:ea typeface="Montserrat"/>
              <a:cs typeface="Montserrat"/>
              <a:sym typeface="Montserrat"/>
            </a:endParaRPr>
          </a:p>
          <a:p>
            <a:pPr indent="0" lvl="0" marL="0" rtl="0" algn="just">
              <a:lnSpc>
                <a:spcPct val="100000"/>
              </a:lnSpc>
              <a:spcBef>
                <a:spcPts val="1200"/>
              </a:spcBef>
              <a:spcAft>
                <a:spcPts val="0"/>
              </a:spcAft>
              <a:buNone/>
            </a:pPr>
            <a:r>
              <a:rPr b="1" lang="en" sz="1100">
                <a:solidFill>
                  <a:schemeClr val="dk1"/>
                </a:solidFill>
                <a:latin typeface="Montserrat"/>
                <a:ea typeface="Montserrat"/>
                <a:cs typeface="Montserrat"/>
                <a:sym typeface="Montserrat"/>
              </a:rPr>
              <a:t>Proses Pendukung</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457200" rtl="0" algn="just">
              <a:lnSpc>
                <a:spcPct val="100000"/>
              </a:lnSpc>
              <a:spcBef>
                <a:spcPts val="120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Preprocessing Data:</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b="1" lang="en" sz="1100">
                <a:solidFill>
                  <a:schemeClr val="dk1"/>
                </a:solidFill>
                <a:latin typeface="Montserrat"/>
                <a:ea typeface="Montserrat"/>
                <a:cs typeface="Montserrat"/>
                <a:sym typeface="Montserrat"/>
              </a:rPr>
              <a:t>Tokenization</a:t>
            </a:r>
            <a:r>
              <a:rPr lang="en" sz="1100">
                <a:solidFill>
                  <a:schemeClr val="dk1"/>
                </a:solidFill>
                <a:latin typeface="Montserrat"/>
                <a:ea typeface="Montserrat"/>
                <a:cs typeface="Montserrat"/>
                <a:sym typeface="Montserrat"/>
              </a:rPr>
              <a:t>: Memecah teks menjadi token</a:t>
            </a:r>
            <a:endParaRPr sz="1100">
              <a:solidFill>
                <a:schemeClr val="dk1"/>
              </a:solidFill>
              <a:latin typeface="Montserrat"/>
              <a:ea typeface="Montserrat"/>
              <a:cs typeface="Montserrat"/>
              <a:sym typeface="Montserrat"/>
            </a:endParaRPr>
          </a:p>
        </p:txBody>
      </p:sp>
      <p:sp>
        <p:nvSpPr>
          <p:cNvPr id="457" name="Google Shape;457;p50"/>
          <p:cNvSpPr/>
          <p:nvPr/>
        </p:nvSpPr>
        <p:spPr>
          <a:xfrm>
            <a:off x="507206" y="2021306"/>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58" name="Google Shape;458;p50"/>
          <p:cNvSpPr/>
          <p:nvPr/>
        </p:nvSpPr>
        <p:spPr>
          <a:xfrm>
            <a:off x="523876" y="1318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59" name="Google Shape;459;p5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ontserrat ExtraBold"/>
              <a:buNone/>
            </a:pPr>
            <a:r>
              <a:rPr lang="en"/>
              <a:t>Dasar Teori</a:t>
            </a:r>
            <a:endParaRPr>
              <a:solidFill>
                <a:schemeClr val="accent1"/>
              </a:solidFill>
            </a:endParaRPr>
          </a:p>
        </p:txBody>
      </p:sp>
      <p:sp>
        <p:nvSpPr>
          <p:cNvPr id="460" name="Google Shape;460;p50"/>
          <p:cNvSpPr txBox="1"/>
          <p:nvPr>
            <p:ph idx="1" type="body"/>
          </p:nvPr>
        </p:nvSpPr>
        <p:spPr>
          <a:xfrm>
            <a:off x="629841" y="1260872"/>
            <a:ext cx="3868200" cy="6180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800"/>
              <a:buNone/>
            </a:pPr>
            <a:r>
              <a:rPr lang="en">
                <a:solidFill>
                  <a:schemeClr val="lt1"/>
                </a:solidFill>
              </a:rPr>
              <a:t>TF-IDF</a:t>
            </a:r>
            <a:endParaRPr>
              <a:solidFill>
                <a:schemeClr val="lt1"/>
              </a:solidFill>
            </a:endParaRPr>
          </a:p>
        </p:txBody>
      </p:sp>
      <p:sp>
        <p:nvSpPr>
          <p:cNvPr id="461" name="Google Shape;461;p50"/>
          <p:cNvSpPr txBox="1"/>
          <p:nvPr>
            <p:ph idx="2" type="body"/>
          </p:nvPr>
        </p:nvSpPr>
        <p:spPr>
          <a:xfrm>
            <a:off x="568600" y="2021300"/>
            <a:ext cx="3868200" cy="2322000"/>
          </a:xfrm>
          <a:prstGeom prst="rect">
            <a:avLst/>
          </a:prstGeom>
          <a:noFill/>
          <a:ln>
            <a:noFill/>
          </a:ln>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None/>
            </a:pPr>
            <a:r>
              <a:rPr lang="en" sz="1100"/>
              <a:t>Definisi </a:t>
            </a:r>
            <a:r>
              <a:rPr b="1" lang="en" sz="1100"/>
              <a:t>TF-IDF</a:t>
            </a:r>
            <a:r>
              <a:rPr lang="en" sz="1100"/>
              <a:t>:</a:t>
            </a:r>
            <a:endParaRPr sz="1100"/>
          </a:p>
          <a:p>
            <a:pPr indent="-298450" lvl="0" marL="457200" rtl="0" algn="just">
              <a:lnSpc>
                <a:spcPct val="115000"/>
              </a:lnSpc>
              <a:spcBef>
                <a:spcPts val="1200"/>
              </a:spcBef>
              <a:spcAft>
                <a:spcPts val="0"/>
              </a:spcAft>
              <a:buSzPts val="1100"/>
              <a:buChar char="•"/>
            </a:pPr>
            <a:r>
              <a:rPr lang="en" sz="1100"/>
              <a:t>Metode statistik untuk mengukur kepentingan suatu kata dalam dokumen di antara kumpulan dokumen.</a:t>
            </a:r>
            <a:endParaRPr sz="1100"/>
          </a:p>
          <a:p>
            <a:pPr indent="0" lvl="0" marL="0" rtl="0" algn="just">
              <a:lnSpc>
                <a:spcPct val="115000"/>
              </a:lnSpc>
              <a:spcBef>
                <a:spcPts val="1200"/>
              </a:spcBef>
              <a:spcAft>
                <a:spcPts val="0"/>
              </a:spcAft>
              <a:buNone/>
            </a:pPr>
            <a:r>
              <a:rPr lang="en" sz="1100"/>
              <a:t>Komponen Utama: </a:t>
            </a:r>
            <a:endParaRPr sz="1100"/>
          </a:p>
          <a:p>
            <a:pPr indent="-298450" lvl="0" marL="457200" rtl="0" algn="just">
              <a:lnSpc>
                <a:spcPct val="115000"/>
              </a:lnSpc>
              <a:spcBef>
                <a:spcPts val="1200"/>
              </a:spcBef>
              <a:spcAft>
                <a:spcPts val="0"/>
              </a:spcAft>
              <a:buSzPts val="1100"/>
              <a:buChar char="❖"/>
            </a:pPr>
            <a:r>
              <a:rPr b="1" lang="en" sz="1100"/>
              <a:t>Term Frequency (TF)</a:t>
            </a:r>
            <a:r>
              <a:rPr lang="en" sz="1100"/>
              <a:t>:</a:t>
            </a:r>
            <a:endParaRPr sz="1100"/>
          </a:p>
          <a:p>
            <a:pPr indent="-298450" lvl="0" marL="914400" rtl="0" algn="just">
              <a:lnSpc>
                <a:spcPct val="115000"/>
              </a:lnSpc>
              <a:spcBef>
                <a:spcPts val="0"/>
              </a:spcBef>
              <a:spcAft>
                <a:spcPts val="0"/>
              </a:spcAft>
              <a:buSzPts val="1100"/>
              <a:buChar char="•"/>
            </a:pPr>
            <a:r>
              <a:rPr lang="en" sz="1100"/>
              <a:t>Menghitung frekuensi kata dalam dokumen.</a:t>
            </a:r>
            <a:endParaRPr sz="1100"/>
          </a:p>
          <a:p>
            <a:pPr indent="-298450" lvl="0" marL="914400" rtl="0" algn="just">
              <a:lnSpc>
                <a:spcPct val="115000"/>
              </a:lnSpc>
              <a:spcBef>
                <a:spcPts val="0"/>
              </a:spcBef>
              <a:spcAft>
                <a:spcPts val="0"/>
              </a:spcAft>
              <a:buSzPts val="1100"/>
              <a:buChar char="•"/>
            </a:pPr>
            <a:r>
              <a:rPr lang="en" sz="1100"/>
              <a:t>Menunjukan proporsi kemunculan data.</a:t>
            </a:r>
            <a:endParaRPr sz="1100"/>
          </a:p>
        </p:txBody>
      </p:sp>
      <p:sp>
        <p:nvSpPr>
          <p:cNvPr id="462" name="Google Shape;462;p50"/>
          <p:cNvSpPr txBox="1"/>
          <p:nvPr>
            <p:ph idx="5"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63" name="Google Shape;463;p50"/>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1"/>
          <p:cNvSpPr/>
          <p:nvPr/>
        </p:nvSpPr>
        <p:spPr>
          <a:xfrm>
            <a:off x="4645825" y="1190175"/>
            <a:ext cx="4034700" cy="31533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0" lvl="0" marL="0" rtl="0" algn="just">
              <a:lnSpc>
                <a:spcPct val="100000"/>
              </a:lnSpc>
              <a:spcBef>
                <a:spcPts val="1200"/>
              </a:spcBef>
              <a:spcAft>
                <a:spcPts val="0"/>
              </a:spcAft>
              <a:buNone/>
            </a:pPr>
            <a:r>
              <a:rPr lang="en" sz="1100">
                <a:solidFill>
                  <a:schemeClr val="dk1"/>
                </a:solidFill>
                <a:latin typeface="Montserrat"/>
                <a:ea typeface="Montserrat"/>
                <a:cs typeface="Montserrat"/>
                <a:sym typeface="Montserrat"/>
              </a:rPr>
              <a:t>Konsep Utama:</a:t>
            </a:r>
            <a:endParaRPr sz="1100">
              <a:solidFill>
                <a:schemeClr val="dk1"/>
              </a:solidFill>
              <a:latin typeface="Montserrat"/>
              <a:ea typeface="Montserrat"/>
              <a:cs typeface="Montserrat"/>
              <a:sym typeface="Montserrat"/>
            </a:endParaRPr>
          </a:p>
          <a:p>
            <a:pPr indent="-298450" lvl="0" marL="457200" rtl="0" algn="just">
              <a:lnSpc>
                <a:spcPct val="100000"/>
              </a:lnSpc>
              <a:spcBef>
                <a:spcPts val="120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Semakin kecil sudut antara dua vektor, semakin besar kesamaanya.</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Nilai maksimum adalah 1, yang berarti dua vektor memiliki kesamaan sempurna (sudut nol derajat).</a:t>
            </a:r>
            <a:endParaRPr sz="1100">
              <a:solidFill>
                <a:schemeClr val="dk1"/>
              </a:solidFill>
              <a:latin typeface="Montserrat"/>
              <a:ea typeface="Montserrat"/>
              <a:cs typeface="Montserrat"/>
              <a:sym typeface="Montserrat"/>
            </a:endParaRPr>
          </a:p>
          <a:p>
            <a:pPr indent="0" lvl="0" marL="0" rtl="0" algn="just">
              <a:lnSpc>
                <a:spcPct val="100000"/>
              </a:lnSpc>
              <a:spcBef>
                <a:spcPts val="1200"/>
              </a:spcBef>
              <a:spcAft>
                <a:spcPts val="0"/>
              </a:spcAft>
              <a:buNone/>
            </a:pPr>
            <a:r>
              <a:rPr lang="en" sz="1100">
                <a:solidFill>
                  <a:schemeClr val="dk1"/>
                </a:solidFill>
                <a:latin typeface="Montserrat"/>
                <a:ea typeface="Montserrat"/>
                <a:cs typeface="Montserrat"/>
                <a:sym typeface="Montserrat"/>
              </a:rPr>
              <a:t>Rumus Cosine Similarity:</a:t>
            </a:r>
            <a:endParaRPr sz="1100">
              <a:solidFill>
                <a:schemeClr val="dk1"/>
              </a:solidFill>
              <a:latin typeface="Montserrat"/>
              <a:ea typeface="Montserrat"/>
              <a:cs typeface="Montserrat"/>
              <a:sym typeface="Montserrat"/>
            </a:endParaRPr>
          </a:p>
          <a:p>
            <a:pPr indent="0" lvl="0" marL="0" rtl="0" algn="just">
              <a:lnSpc>
                <a:spcPct val="100000"/>
              </a:lnSpc>
              <a:spcBef>
                <a:spcPts val="1200"/>
              </a:spcBef>
              <a:spcAft>
                <a:spcPts val="1200"/>
              </a:spcAft>
              <a:buNone/>
            </a:pPr>
            <a:r>
              <a:t/>
            </a:r>
            <a:endParaRPr sz="1100">
              <a:solidFill>
                <a:schemeClr val="dk1"/>
              </a:solidFill>
              <a:latin typeface="Montserrat"/>
              <a:ea typeface="Montserrat"/>
              <a:cs typeface="Montserrat"/>
              <a:sym typeface="Montserrat"/>
            </a:endParaRPr>
          </a:p>
        </p:txBody>
      </p:sp>
      <p:sp>
        <p:nvSpPr>
          <p:cNvPr id="469" name="Google Shape;469;p51"/>
          <p:cNvSpPr/>
          <p:nvPr/>
        </p:nvSpPr>
        <p:spPr>
          <a:xfrm>
            <a:off x="507206" y="2021306"/>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70" name="Google Shape;470;p51"/>
          <p:cNvSpPr/>
          <p:nvPr/>
        </p:nvSpPr>
        <p:spPr>
          <a:xfrm>
            <a:off x="523876" y="1318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71" name="Google Shape;471;p51"/>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ontserrat ExtraBold"/>
              <a:buNone/>
            </a:pPr>
            <a:r>
              <a:rPr lang="en"/>
              <a:t>Dasar Teori</a:t>
            </a:r>
            <a:endParaRPr>
              <a:solidFill>
                <a:schemeClr val="accent1"/>
              </a:solidFill>
            </a:endParaRPr>
          </a:p>
        </p:txBody>
      </p:sp>
      <p:sp>
        <p:nvSpPr>
          <p:cNvPr id="472" name="Google Shape;472;p51"/>
          <p:cNvSpPr txBox="1"/>
          <p:nvPr>
            <p:ph idx="1" type="body"/>
          </p:nvPr>
        </p:nvSpPr>
        <p:spPr>
          <a:xfrm>
            <a:off x="629841" y="1260872"/>
            <a:ext cx="3868200" cy="6180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800"/>
              <a:buNone/>
            </a:pPr>
            <a:r>
              <a:rPr lang="en">
                <a:solidFill>
                  <a:schemeClr val="lt1"/>
                </a:solidFill>
              </a:rPr>
              <a:t>Cosine Similarity</a:t>
            </a:r>
            <a:endParaRPr>
              <a:solidFill>
                <a:schemeClr val="lt1"/>
              </a:solidFill>
            </a:endParaRPr>
          </a:p>
        </p:txBody>
      </p:sp>
      <p:sp>
        <p:nvSpPr>
          <p:cNvPr id="473" name="Google Shape;473;p51"/>
          <p:cNvSpPr txBox="1"/>
          <p:nvPr>
            <p:ph idx="2" type="body"/>
          </p:nvPr>
        </p:nvSpPr>
        <p:spPr>
          <a:xfrm>
            <a:off x="568600" y="2021300"/>
            <a:ext cx="3868200" cy="2322000"/>
          </a:xfrm>
          <a:prstGeom prst="rect">
            <a:avLst/>
          </a:prstGeom>
          <a:noFill/>
          <a:ln>
            <a:noFill/>
          </a:ln>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None/>
            </a:pPr>
            <a:r>
              <a:rPr lang="en" sz="1100"/>
              <a:t>Definisi </a:t>
            </a:r>
            <a:r>
              <a:rPr lang="en" sz="1100"/>
              <a:t>Cosine Similarity</a:t>
            </a:r>
            <a:r>
              <a:rPr lang="en" sz="1100"/>
              <a:t>:</a:t>
            </a:r>
            <a:endParaRPr sz="1100"/>
          </a:p>
          <a:p>
            <a:pPr indent="-298450" lvl="0" marL="457200" rtl="0" algn="just">
              <a:lnSpc>
                <a:spcPct val="115000"/>
              </a:lnSpc>
              <a:spcBef>
                <a:spcPts val="1200"/>
              </a:spcBef>
              <a:spcAft>
                <a:spcPts val="0"/>
              </a:spcAft>
              <a:buSzPts val="1100"/>
              <a:buChar char="•"/>
            </a:pPr>
            <a:r>
              <a:rPr lang="en" sz="1100"/>
              <a:t>Metode untuk mengukur kesamaan antara dua vektor berdasarkan nilai sudut kosinusnya.</a:t>
            </a:r>
            <a:endParaRPr sz="1100"/>
          </a:p>
          <a:p>
            <a:pPr indent="0" lvl="0" marL="0" rtl="0" algn="just">
              <a:lnSpc>
                <a:spcPct val="115000"/>
              </a:lnSpc>
              <a:spcBef>
                <a:spcPts val="1200"/>
              </a:spcBef>
              <a:spcAft>
                <a:spcPts val="0"/>
              </a:spcAft>
              <a:buNone/>
            </a:pPr>
            <a:r>
              <a:rPr lang="en" sz="1100"/>
              <a:t>Penggunaan: </a:t>
            </a:r>
            <a:endParaRPr sz="1100"/>
          </a:p>
          <a:p>
            <a:pPr indent="-298450" lvl="0" marL="457200" rtl="0" algn="just">
              <a:lnSpc>
                <a:spcPct val="115000"/>
              </a:lnSpc>
              <a:spcBef>
                <a:spcPts val="1200"/>
              </a:spcBef>
              <a:spcAft>
                <a:spcPts val="0"/>
              </a:spcAft>
              <a:buSzPts val="1100"/>
              <a:buChar char="•"/>
            </a:pPr>
            <a:r>
              <a:rPr lang="en" sz="1100"/>
              <a:t>Sering digunakan dalam analisis teks dan klasifikasi data untuk menentukan </a:t>
            </a:r>
            <a:r>
              <a:rPr lang="en" sz="1100"/>
              <a:t>kemiripan </a:t>
            </a:r>
            <a:r>
              <a:rPr lang="en" sz="1100"/>
              <a:t>antar teks dalam ruang vektor.</a:t>
            </a:r>
            <a:endParaRPr sz="1100"/>
          </a:p>
        </p:txBody>
      </p:sp>
      <p:sp>
        <p:nvSpPr>
          <p:cNvPr id="474" name="Google Shape;474;p51"/>
          <p:cNvSpPr txBox="1"/>
          <p:nvPr>
            <p:ph idx="5"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75" name="Google Shape;475;p51"/>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pic>
        <p:nvPicPr>
          <p:cNvPr id="476" name="Google Shape;476;p51"/>
          <p:cNvPicPr preferRelativeResize="0"/>
          <p:nvPr/>
        </p:nvPicPr>
        <p:blipFill>
          <a:blip r:embed="rId3">
            <a:alphaModFix/>
          </a:blip>
          <a:stretch>
            <a:fillRect/>
          </a:stretch>
        </p:blipFill>
        <p:spPr>
          <a:xfrm>
            <a:off x="4867700" y="3157638"/>
            <a:ext cx="3590925" cy="56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2"/>
          <p:cNvSpPr/>
          <p:nvPr/>
        </p:nvSpPr>
        <p:spPr>
          <a:xfrm>
            <a:off x="4645825" y="1190175"/>
            <a:ext cx="4034700" cy="31533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0" lvl="0" marL="0" rtl="0" algn="just">
              <a:lnSpc>
                <a:spcPct val="100000"/>
              </a:lnSpc>
              <a:spcBef>
                <a:spcPts val="1200"/>
              </a:spcBef>
              <a:spcAft>
                <a:spcPts val="0"/>
              </a:spcAft>
              <a:buNone/>
            </a:pPr>
            <a:r>
              <a:rPr lang="en" sz="1100">
                <a:solidFill>
                  <a:schemeClr val="dk1"/>
                </a:solidFill>
                <a:latin typeface="Montserrat"/>
                <a:ea typeface="Montserrat"/>
                <a:cs typeface="Montserrat"/>
                <a:sym typeface="Montserrat"/>
              </a:rPr>
              <a:t>Variabel yang dapat diubah untuk meningkatkan hasil clustering:</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Nilai k (jumlah cluster):</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Menentukan jumlah cluster yang diinginkan</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Dapat ditentukan dengan </a:t>
            </a:r>
            <a:r>
              <a:rPr b="1" lang="en" sz="1100">
                <a:solidFill>
                  <a:schemeClr val="dk1"/>
                </a:solidFill>
                <a:latin typeface="Montserrat"/>
                <a:ea typeface="Montserrat"/>
                <a:cs typeface="Montserrat"/>
                <a:sym typeface="Montserrat"/>
              </a:rPr>
              <a:t>metode</a:t>
            </a:r>
            <a:r>
              <a:rPr lang="en" sz="1100">
                <a:solidFill>
                  <a:schemeClr val="dk1"/>
                </a:solidFill>
                <a:latin typeface="Montserrat"/>
                <a:ea typeface="Montserrat"/>
                <a:cs typeface="Montserrat"/>
                <a:sym typeface="Montserrat"/>
              </a:rPr>
              <a:t> </a:t>
            </a:r>
            <a:r>
              <a:rPr b="1" lang="en" sz="1100">
                <a:solidFill>
                  <a:schemeClr val="dk1"/>
                </a:solidFill>
                <a:latin typeface="Montserrat"/>
                <a:ea typeface="Montserrat"/>
                <a:cs typeface="Montserrat"/>
                <a:sym typeface="Montserrat"/>
              </a:rPr>
              <a:t>Elbow Method</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Inisialisasi Centroid:</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Pemilihan centroid awal dapat mempengaruhi hasil clustering. </a:t>
            </a:r>
            <a:r>
              <a:rPr b="1" lang="en" sz="1100">
                <a:solidFill>
                  <a:schemeClr val="dk1"/>
                </a:solidFill>
                <a:latin typeface="Montserrat"/>
                <a:ea typeface="Montserrat"/>
                <a:cs typeface="Montserrat"/>
                <a:sym typeface="Montserrat"/>
              </a:rPr>
              <a:t>Metode K-means++</a:t>
            </a:r>
            <a:r>
              <a:rPr lang="en" sz="1100">
                <a:solidFill>
                  <a:schemeClr val="dk1"/>
                </a:solidFill>
                <a:latin typeface="Montserrat"/>
                <a:ea typeface="Montserrat"/>
                <a:cs typeface="Montserrat"/>
                <a:sym typeface="Montserrat"/>
              </a:rPr>
              <a:t> dapat digunakan untuk memilih centroid awal yang lebih baik.</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Algoritma Pembaruan Centroid:</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Pembaruan centroid dapat dilakukan secara acak atau berdasarkan metode seperti </a:t>
            </a:r>
            <a:r>
              <a:rPr b="1" lang="en" sz="1100">
                <a:solidFill>
                  <a:schemeClr val="dk1"/>
                </a:solidFill>
                <a:latin typeface="Montserrat"/>
                <a:ea typeface="Montserrat"/>
                <a:cs typeface="Montserrat"/>
                <a:sym typeface="Montserrat"/>
              </a:rPr>
              <a:t>Forgy Method</a:t>
            </a:r>
            <a:r>
              <a:rPr lang="en" sz="1100">
                <a:solidFill>
                  <a:schemeClr val="dk1"/>
                </a:solidFill>
                <a:latin typeface="Montserrat"/>
                <a:ea typeface="Montserrat"/>
                <a:cs typeface="Montserrat"/>
                <a:sym typeface="Montserrat"/>
              </a:rPr>
              <a:t> atau </a:t>
            </a:r>
            <a:r>
              <a:rPr b="1" lang="en" sz="1100">
                <a:solidFill>
                  <a:schemeClr val="dk1"/>
                </a:solidFill>
                <a:latin typeface="Montserrat"/>
                <a:ea typeface="Montserrat"/>
                <a:cs typeface="Montserrat"/>
                <a:sym typeface="Montserrat"/>
              </a:rPr>
              <a:t>Random Partition</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p:txBody>
      </p:sp>
      <p:sp>
        <p:nvSpPr>
          <p:cNvPr id="482" name="Google Shape;482;p52"/>
          <p:cNvSpPr/>
          <p:nvPr/>
        </p:nvSpPr>
        <p:spPr>
          <a:xfrm>
            <a:off x="507206" y="2021306"/>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83" name="Google Shape;483;p52"/>
          <p:cNvSpPr/>
          <p:nvPr/>
        </p:nvSpPr>
        <p:spPr>
          <a:xfrm>
            <a:off x="523876" y="1318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84" name="Google Shape;484;p52"/>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ontserrat ExtraBold"/>
              <a:buNone/>
            </a:pPr>
            <a:r>
              <a:rPr lang="en"/>
              <a:t>Dasar Teori</a:t>
            </a:r>
            <a:endParaRPr>
              <a:solidFill>
                <a:schemeClr val="accent1"/>
              </a:solidFill>
            </a:endParaRPr>
          </a:p>
        </p:txBody>
      </p:sp>
      <p:sp>
        <p:nvSpPr>
          <p:cNvPr id="485" name="Google Shape;485;p52"/>
          <p:cNvSpPr txBox="1"/>
          <p:nvPr>
            <p:ph idx="1" type="body"/>
          </p:nvPr>
        </p:nvSpPr>
        <p:spPr>
          <a:xfrm>
            <a:off x="629841" y="1260872"/>
            <a:ext cx="3868200" cy="6180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800"/>
              <a:buNone/>
            </a:pPr>
            <a:r>
              <a:rPr lang="en">
                <a:solidFill>
                  <a:schemeClr val="lt1"/>
                </a:solidFill>
              </a:rPr>
              <a:t>K-means Clustering</a:t>
            </a:r>
            <a:endParaRPr>
              <a:solidFill>
                <a:schemeClr val="lt1"/>
              </a:solidFill>
            </a:endParaRPr>
          </a:p>
        </p:txBody>
      </p:sp>
      <p:sp>
        <p:nvSpPr>
          <p:cNvPr id="486" name="Google Shape;486;p52"/>
          <p:cNvSpPr txBox="1"/>
          <p:nvPr>
            <p:ph idx="2" type="body"/>
          </p:nvPr>
        </p:nvSpPr>
        <p:spPr>
          <a:xfrm>
            <a:off x="568600" y="2021300"/>
            <a:ext cx="3868200" cy="2322000"/>
          </a:xfrm>
          <a:prstGeom prst="rect">
            <a:avLst/>
          </a:prstGeom>
          <a:noFill/>
          <a:ln>
            <a:noFill/>
          </a:ln>
        </p:spPr>
        <p:txBody>
          <a:bodyPr anchorCtr="0" anchor="t" bIns="34275" lIns="68575" spcFirstLastPara="1" rIns="68575" wrap="square" tIns="34275">
            <a:normAutofit lnSpcReduction="10000"/>
          </a:bodyPr>
          <a:lstStyle/>
          <a:p>
            <a:pPr indent="0" lvl="0" marL="0" rtl="0" algn="just">
              <a:lnSpc>
                <a:spcPct val="115000"/>
              </a:lnSpc>
              <a:spcBef>
                <a:spcPts val="1200"/>
              </a:spcBef>
              <a:spcAft>
                <a:spcPts val="0"/>
              </a:spcAft>
              <a:buClr>
                <a:schemeClr val="dk1"/>
              </a:buClr>
              <a:buSzPts val="1100"/>
              <a:buNone/>
            </a:pPr>
            <a:r>
              <a:rPr lang="en" sz="1100"/>
              <a:t>Definisi Clustering:</a:t>
            </a:r>
            <a:endParaRPr sz="1100"/>
          </a:p>
          <a:p>
            <a:pPr indent="-298450" lvl="0" marL="457200" rtl="0" algn="just">
              <a:lnSpc>
                <a:spcPct val="115000"/>
              </a:lnSpc>
              <a:spcBef>
                <a:spcPts val="1200"/>
              </a:spcBef>
              <a:spcAft>
                <a:spcPts val="0"/>
              </a:spcAft>
              <a:buSzPts val="1100"/>
              <a:buChar char="•"/>
            </a:pPr>
            <a:r>
              <a:rPr lang="en" sz="1100"/>
              <a:t>Teknik unsupervised learning untuk mengelompokkan data berdasarkan kesamaan.</a:t>
            </a:r>
            <a:endParaRPr sz="1100"/>
          </a:p>
          <a:p>
            <a:pPr indent="-298450" lvl="0" marL="457200" rtl="0" algn="just">
              <a:lnSpc>
                <a:spcPct val="115000"/>
              </a:lnSpc>
              <a:spcBef>
                <a:spcPts val="0"/>
              </a:spcBef>
              <a:spcAft>
                <a:spcPts val="0"/>
              </a:spcAft>
              <a:buSzPts val="1100"/>
              <a:buChar char="•"/>
            </a:pPr>
            <a:r>
              <a:rPr lang="en" sz="1100"/>
              <a:t>Data dalam satu kelompok lebih serupa dibandingkan dengan data di kelompok lain.</a:t>
            </a:r>
            <a:endParaRPr sz="1100"/>
          </a:p>
          <a:p>
            <a:pPr indent="0" lvl="0" marL="0" rtl="0" algn="just">
              <a:lnSpc>
                <a:spcPct val="115000"/>
              </a:lnSpc>
              <a:spcBef>
                <a:spcPts val="1200"/>
              </a:spcBef>
              <a:spcAft>
                <a:spcPts val="0"/>
              </a:spcAft>
              <a:buNone/>
            </a:pPr>
            <a:r>
              <a:rPr lang="en" sz="1100"/>
              <a:t>Algoritma K-means: </a:t>
            </a:r>
            <a:endParaRPr sz="1100"/>
          </a:p>
          <a:p>
            <a:pPr indent="-298450" lvl="0" marL="457200" rtl="0" algn="just">
              <a:lnSpc>
                <a:spcPct val="115000"/>
              </a:lnSpc>
              <a:spcBef>
                <a:spcPts val="1200"/>
              </a:spcBef>
              <a:spcAft>
                <a:spcPts val="0"/>
              </a:spcAft>
              <a:buSzPts val="1100"/>
              <a:buAutoNum type="arabicPeriod"/>
            </a:pPr>
            <a:r>
              <a:rPr lang="en" sz="1100"/>
              <a:t>Menentukan k Centroid Awal</a:t>
            </a:r>
            <a:endParaRPr sz="1100"/>
          </a:p>
          <a:p>
            <a:pPr indent="-298450" lvl="0" marL="457200" rtl="0" algn="just">
              <a:lnSpc>
                <a:spcPct val="115000"/>
              </a:lnSpc>
              <a:spcBef>
                <a:spcPts val="0"/>
              </a:spcBef>
              <a:spcAft>
                <a:spcPts val="0"/>
              </a:spcAft>
              <a:buSzPts val="1100"/>
              <a:buAutoNum type="arabicPeriod"/>
            </a:pPr>
            <a:r>
              <a:rPr lang="en" sz="1100"/>
              <a:t>Pengelompokan Data</a:t>
            </a:r>
            <a:endParaRPr sz="1100"/>
          </a:p>
          <a:p>
            <a:pPr indent="-298450" lvl="0" marL="457200" rtl="0" algn="just">
              <a:lnSpc>
                <a:spcPct val="115000"/>
              </a:lnSpc>
              <a:spcBef>
                <a:spcPts val="0"/>
              </a:spcBef>
              <a:spcAft>
                <a:spcPts val="0"/>
              </a:spcAft>
              <a:buSzPts val="1100"/>
              <a:buAutoNum type="arabicPeriod"/>
            </a:pPr>
            <a:r>
              <a:rPr lang="en" sz="1100"/>
              <a:t>Memperbarui centroid</a:t>
            </a:r>
            <a:endParaRPr sz="1100"/>
          </a:p>
        </p:txBody>
      </p:sp>
      <p:sp>
        <p:nvSpPr>
          <p:cNvPr id="487" name="Google Shape;487;p52"/>
          <p:cNvSpPr txBox="1"/>
          <p:nvPr>
            <p:ph idx="5"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88" name="Google Shape;488;p52"/>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3"/>
          <p:cNvSpPr/>
          <p:nvPr/>
        </p:nvSpPr>
        <p:spPr>
          <a:xfrm>
            <a:off x="4645825" y="1190175"/>
            <a:ext cx="4034700" cy="31533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0" lvl="0" marL="0" rtl="0" algn="just">
              <a:lnSpc>
                <a:spcPct val="100000"/>
              </a:lnSpc>
              <a:spcBef>
                <a:spcPts val="1200"/>
              </a:spcBef>
              <a:spcAft>
                <a:spcPts val="0"/>
              </a:spcAft>
              <a:buNone/>
            </a:pPr>
            <a:r>
              <a:rPr lang="en" sz="1100">
                <a:solidFill>
                  <a:schemeClr val="dk1"/>
                </a:solidFill>
                <a:latin typeface="Montserrat"/>
                <a:ea typeface="Montserrat"/>
                <a:cs typeface="Montserrat"/>
                <a:sym typeface="Montserrat"/>
              </a:rPr>
              <a:t>Langkah-langkah dalam Profile Matching:</a:t>
            </a:r>
            <a:endParaRPr sz="1100">
              <a:solidFill>
                <a:schemeClr val="dk1"/>
              </a:solidFill>
              <a:latin typeface="Montserrat"/>
              <a:ea typeface="Montserrat"/>
              <a:cs typeface="Montserrat"/>
              <a:sym typeface="Montserrat"/>
            </a:endParaRPr>
          </a:p>
          <a:p>
            <a:pPr indent="-298450" lvl="0" marL="457200" rtl="0" algn="just">
              <a:lnSpc>
                <a:spcPct val="100000"/>
              </a:lnSpc>
              <a:spcBef>
                <a:spcPts val="120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Identifikasi Kriteria</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Definisi Profil Target</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Pengumpulan Data Aktual</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Gap Analysis</a:t>
            </a:r>
            <a:endParaRPr sz="1100">
              <a:solidFill>
                <a:schemeClr val="dk1"/>
              </a:solidFill>
              <a:latin typeface="Montserrat"/>
              <a:ea typeface="Montserrat"/>
              <a:cs typeface="Montserrat"/>
              <a:sym typeface="Montserrat"/>
            </a:endParaRPr>
          </a:p>
          <a:p>
            <a:pPr indent="0" lvl="0" marL="0" rtl="0" algn="just">
              <a:lnSpc>
                <a:spcPct val="100000"/>
              </a:lnSpc>
              <a:spcBef>
                <a:spcPts val="1200"/>
              </a:spcBef>
              <a:spcAft>
                <a:spcPts val="0"/>
              </a:spcAft>
              <a:buNone/>
            </a:pPr>
            <a:r>
              <a:rPr lang="en" sz="1100">
                <a:solidFill>
                  <a:schemeClr val="dk1"/>
                </a:solidFill>
                <a:latin typeface="Montserrat"/>
                <a:ea typeface="Montserrat"/>
                <a:cs typeface="Montserrat"/>
                <a:sym typeface="Montserrat"/>
              </a:rPr>
              <a:t>Perhitungan dan Pemeringkatan:</a:t>
            </a:r>
            <a:endParaRPr sz="1100">
              <a:solidFill>
                <a:schemeClr val="dk1"/>
              </a:solidFill>
              <a:latin typeface="Montserrat"/>
              <a:ea typeface="Montserrat"/>
              <a:cs typeface="Montserrat"/>
              <a:sym typeface="Montserrat"/>
            </a:endParaRPr>
          </a:p>
          <a:p>
            <a:pPr indent="-298450" lvl="0" marL="457200" rtl="0" algn="just">
              <a:lnSpc>
                <a:spcPct val="100000"/>
              </a:lnSpc>
              <a:spcBef>
                <a:spcPts val="1200"/>
              </a:spcBef>
              <a:spcAft>
                <a:spcPts val="0"/>
              </a:spcAft>
              <a:buClr>
                <a:schemeClr val="dk1"/>
              </a:buClr>
              <a:buSzPts val="1100"/>
              <a:buFont typeface="Montserrat"/>
              <a:buChar char="●"/>
            </a:pPr>
            <a:r>
              <a:rPr b="1" lang="en" sz="1100">
                <a:solidFill>
                  <a:schemeClr val="dk1"/>
                </a:solidFill>
                <a:latin typeface="Montserrat"/>
                <a:ea typeface="Montserrat"/>
                <a:cs typeface="Montserrat"/>
                <a:sym typeface="Montserrat"/>
              </a:rPr>
              <a:t>Core Factor (NCF)</a:t>
            </a:r>
            <a:r>
              <a:rPr lang="en" sz="1100">
                <a:solidFill>
                  <a:schemeClr val="dk1"/>
                </a:solidFill>
                <a:latin typeface="Montserrat"/>
                <a:ea typeface="Montserrat"/>
                <a:cs typeface="Montserrat"/>
                <a:sym typeface="Montserrat"/>
              </a:rPr>
              <a:t> dan </a:t>
            </a:r>
            <a:r>
              <a:rPr b="1" lang="en" sz="1100">
                <a:solidFill>
                  <a:schemeClr val="dk1"/>
                </a:solidFill>
                <a:latin typeface="Montserrat"/>
                <a:ea typeface="Montserrat"/>
                <a:cs typeface="Montserrat"/>
                <a:sym typeface="Montserrat"/>
              </a:rPr>
              <a:t>Secondary Factor (NSF)</a:t>
            </a:r>
            <a:r>
              <a:rPr lang="en" sz="1100">
                <a:solidFill>
                  <a:schemeClr val="dk1"/>
                </a:solidFill>
                <a:latin typeface="Montserrat"/>
                <a:ea typeface="Montserrat"/>
                <a:cs typeface="Montserrat"/>
                <a:sym typeface="Montserrat"/>
              </a:rPr>
              <a:t> dihitung secara terpisah.</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Bobot diberikan pada masing-masing faktor untuk menunjukkan seberapa pentingnya mereka dalam evaluasi.</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Hasil akhirnya adalah pemeringkatan objek berdasarkan skor total yang dihitung, yang digunakan untuk pengambilan keputusan.</a:t>
            </a:r>
            <a:endParaRPr sz="1100">
              <a:solidFill>
                <a:schemeClr val="dk1"/>
              </a:solidFill>
              <a:latin typeface="Montserrat"/>
              <a:ea typeface="Montserrat"/>
              <a:cs typeface="Montserrat"/>
              <a:sym typeface="Montserrat"/>
            </a:endParaRPr>
          </a:p>
        </p:txBody>
      </p:sp>
      <p:sp>
        <p:nvSpPr>
          <p:cNvPr id="494" name="Google Shape;494;p53"/>
          <p:cNvSpPr/>
          <p:nvPr/>
        </p:nvSpPr>
        <p:spPr>
          <a:xfrm>
            <a:off x="507206" y="2021306"/>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95" name="Google Shape;495;p53"/>
          <p:cNvSpPr/>
          <p:nvPr/>
        </p:nvSpPr>
        <p:spPr>
          <a:xfrm>
            <a:off x="523876" y="1318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96" name="Google Shape;496;p53"/>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ontserrat ExtraBold"/>
              <a:buNone/>
            </a:pPr>
            <a:r>
              <a:rPr lang="en"/>
              <a:t>Dasar Teori</a:t>
            </a:r>
            <a:endParaRPr>
              <a:solidFill>
                <a:schemeClr val="accent1"/>
              </a:solidFill>
            </a:endParaRPr>
          </a:p>
        </p:txBody>
      </p:sp>
      <p:sp>
        <p:nvSpPr>
          <p:cNvPr id="497" name="Google Shape;497;p53"/>
          <p:cNvSpPr txBox="1"/>
          <p:nvPr>
            <p:ph idx="1" type="body"/>
          </p:nvPr>
        </p:nvSpPr>
        <p:spPr>
          <a:xfrm>
            <a:off x="629841" y="1260872"/>
            <a:ext cx="3868200" cy="6180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800"/>
              <a:buNone/>
            </a:pPr>
            <a:r>
              <a:rPr lang="en">
                <a:solidFill>
                  <a:schemeClr val="lt1"/>
                </a:solidFill>
              </a:rPr>
              <a:t>Profile Matching</a:t>
            </a:r>
            <a:endParaRPr>
              <a:solidFill>
                <a:schemeClr val="lt1"/>
              </a:solidFill>
            </a:endParaRPr>
          </a:p>
        </p:txBody>
      </p:sp>
      <p:sp>
        <p:nvSpPr>
          <p:cNvPr id="498" name="Google Shape;498;p53"/>
          <p:cNvSpPr txBox="1"/>
          <p:nvPr>
            <p:ph idx="2" type="body"/>
          </p:nvPr>
        </p:nvSpPr>
        <p:spPr>
          <a:xfrm>
            <a:off x="568600" y="2021300"/>
            <a:ext cx="3868200" cy="2322000"/>
          </a:xfrm>
          <a:prstGeom prst="rect">
            <a:avLst/>
          </a:prstGeom>
          <a:noFill/>
          <a:ln>
            <a:noFill/>
          </a:ln>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None/>
            </a:pPr>
            <a:r>
              <a:rPr lang="en" sz="1100"/>
              <a:t>Definisi </a:t>
            </a:r>
            <a:r>
              <a:rPr lang="en" sz="1100"/>
              <a:t>Profile Matching</a:t>
            </a:r>
            <a:r>
              <a:rPr lang="en" sz="1100"/>
              <a:t>:</a:t>
            </a:r>
            <a:endParaRPr sz="1100"/>
          </a:p>
          <a:p>
            <a:pPr indent="-298450" lvl="0" marL="457200" rtl="0" algn="just">
              <a:lnSpc>
                <a:spcPct val="115000"/>
              </a:lnSpc>
              <a:spcBef>
                <a:spcPts val="1200"/>
              </a:spcBef>
              <a:spcAft>
                <a:spcPts val="0"/>
              </a:spcAft>
              <a:buSzPts val="1100"/>
              <a:buChar char="•"/>
            </a:pPr>
            <a:r>
              <a:rPr b="1" lang="en" sz="1100"/>
              <a:t>Profile Matching</a:t>
            </a:r>
            <a:r>
              <a:rPr lang="en" sz="1100"/>
              <a:t> adalah metode yang digunakan untuk mencocokkan nilai aktual dengan nilai target atau ideal, dengan tujuan untuk mengukur seberapa besar kesamaan antara keduanya.</a:t>
            </a:r>
            <a:endParaRPr sz="1100"/>
          </a:p>
          <a:p>
            <a:pPr indent="-298450" lvl="0" marL="457200" rtl="0" algn="just">
              <a:lnSpc>
                <a:spcPct val="115000"/>
              </a:lnSpc>
              <a:spcBef>
                <a:spcPts val="0"/>
              </a:spcBef>
              <a:spcAft>
                <a:spcPts val="0"/>
              </a:spcAft>
              <a:buSzPts val="1100"/>
              <a:buChar char="•"/>
            </a:pPr>
            <a:r>
              <a:rPr b="1" lang="en" sz="1100"/>
              <a:t>Semakin kecil perbedaan (gap)</a:t>
            </a:r>
            <a:r>
              <a:rPr lang="en" sz="1100"/>
              <a:t> antara nilai aktual dan nilai target, semakin tinggi bobot atau skor yang diberikan.</a:t>
            </a:r>
            <a:endParaRPr sz="1100"/>
          </a:p>
          <a:p>
            <a:pPr indent="0" lvl="0" marL="0" rtl="0" algn="just">
              <a:lnSpc>
                <a:spcPct val="115000"/>
              </a:lnSpc>
              <a:spcBef>
                <a:spcPts val="1200"/>
              </a:spcBef>
              <a:spcAft>
                <a:spcPts val="1200"/>
              </a:spcAft>
              <a:buNone/>
            </a:pPr>
            <a:r>
              <a:t/>
            </a:r>
            <a:endParaRPr sz="1100"/>
          </a:p>
        </p:txBody>
      </p:sp>
      <p:sp>
        <p:nvSpPr>
          <p:cNvPr id="499" name="Google Shape;499;p53"/>
          <p:cNvSpPr txBox="1"/>
          <p:nvPr>
            <p:ph idx="5"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00" name="Google Shape;500;p53"/>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4"/>
          <p:cNvSpPr/>
          <p:nvPr/>
        </p:nvSpPr>
        <p:spPr>
          <a:xfrm>
            <a:off x="4645825" y="1190175"/>
            <a:ext cx="4034700" cy="31533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0" lvl="0" marL="0" rtl="0" algn="just">
              <a:lnSpc>
                <a:spcPct val="100000"/>
              </a:lnSpc>
              <a:spcBef>
                <a:spcPts val="1200"/>
              </a:spcBef>
              <a:spcAft>
                <a:spcPts val="0"/>
              </a:spcAft>
              <a:buNone/>
            </a:pPr>
            <a:r>
              <a:rPr lang="en" sz="1100">
                <a:solidFill>
                  <a:schemeClr val="dk1"/>
                </a:solidFill>
                <a:latin typeface="Montserrat"/>
                <a:ea typeface="Montserrat"/>
                <a:cs typeface="Montserrat"/>
                <a:sym typeface="Montserrat"/>
              </a:rPr>
              <a:t>Preferensi Lokasi &amp; Karakteristik Unit Hunian:</a:t>
            </a:r>
            <a:endParaRPr sz="1100">
              <a:solidFill>
                <a:schemeClr val="dk1"/>
              </a:solidFill>
              <a:latin typeface="Montserrat"/>
              <a:ea typeface="Montserrat"/>
              <a:cs typeface="Montserrat"/>
              <a:sym typeface="Montserrat"/>
            </a:endParaRPr>
          </a:p>
          <a:p>
            <a:pPr indent="-298450" lvl="0" marL="457200" rtl="0" algn="just">
              <a:lnSpc>
                <a:spcPct val="100000"/>
              </a:lnSpc>
              <a:spcBef>
                <a:spcPts val="1200"/>
              </a:spcBef>
              <a:spcAft>
                <a:spcPts val="0"/>
              </a:spcAft>
              <a:buClr>
                <a:schemeClr val="dk1"/>
              </a:buClr>
              <a:buSzPts val="1100"/>
              <a:buFont typeface="Montserrat"/>
              <a:buChar char="●"/>
            </a:pPr>
            <a:r>
              <a:rPr b="1" lang="en" sz="1100">
                <a:solidFill>
                  <a:schemeClr val="dk1"/>
                </a:solidFill>
                <a:latin typeface="Montserrat"/>
                <a:ea typeface="Montserrat"/>
                <a:cs typeface="Montserrat"/>
                <a:sym typeface="Montserrat"/>
              </a:rPr>
              <a:t>Pasangan Bekerja dengan Anak</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Dekat tempat kerja dan sekolah, fasilitas terjangkau</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Hunian luas (3 kamar tidur), minimal 1 kamar mandi, garasi</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b="1" lang="en" sz="1100">
                <a:solidFill>
                  <a:schemeClr val="dk1"/>
                </a:solidFill>
                <a:latin typeface="Montserrat"/>
                <a:ea typeface="Montserrat"/>
                <a:cs typeface="Montserrat"/>
                <a:sym typeface="Montserrat"/>
              </a:rPr>
              <a:t>Pasangan Bekerja tanpa Anak</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Dekat area perkantoran dan pusat perbelanjaan</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Hunian ukuran sedang (2 kamar), lebih memilih apartemen dengan balkon</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b="1" lang="en" sz="1100">
                <a:solidFill>
                  <a:schemeClr val="dk1"/>
                </a:solidFill>
                <a:latin typeface="Montserrat"/>
                <a:ea typeface="Montserrat"/>
                <a:cs typeface="Montserrat"/>
                <a:sym typeface="Montserrat"/>
              </a:rPr>
              <a:t>Individu Lajang</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Berada di perkotaan dekat pusat belanja dan transportasi</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Hunian kecil (1-2 kamar), ventilasi baik, minim kebisingan</a:t>
            </a:r>
            <a:endParaRPr sz="1100">
              <a:solidFill>
                <a:schemeClr val="dk1"/>
              </a:solidFill>
              <a:latin typeface="Montserrat"/>
              <a:ea typeface="Montserrat"/>
              <a:cs typeface="Montserrat"/>
              <a:sym typeface="Montserrat"/>
            </a:endParaRPr>
          </a:p>
        </p:txBody>
      </p:sp>
      <p:sp>
        <p:nvSpPr>
          <p:cNvPr id="506" name="Google Shape;506;p54"/>
          <p:cNvSpPr/>
          <p:nvPr/>
        </p:nvSpPr>
        <p:spPr>
          <a:xfrm>
            <a:off x="507206" y="2021306"/>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507" name="Google Shape;507;p54"/>
          <p:cNvSpPr/>
          <p:nvPr/>
        </p:nvSpPr>
        <p:spPr>
          <a:xfrm>
            <a:off x="523876" y="1318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508" name="Google Shape;508;p54"/>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ontserrat ExtraBold"/>
              <a:buNone/>
            </a:pPr>
            <a:r>
              <a:rPr lang="en"/>
              <a:t>Dasar Teori</a:t>
            </a:r>
            <a:endParaRPr>
              <a:solidFill>
                <a:schemeClr val="accent1"/>
              </a:solidFill>
            </a:endParaRPr>
          </a:p>
        </p:txBody>
      </p:sp>
      <p:sp>
        <p:nvSpPr>
          <p:cNvPr id="509" name="Google Shape;509;p54"/>
          <p:cNvSpPr txBox="1"/>
          <p:nvPr>
            <p:ph idx="1" type="body"/>
          </p:nvPr>
        </p:nvSpPr>
        <p:spPr>
          <a:xfrm>
            <a:off x="629841" y="1260872"/>
            <a:ext cx="3868200" cy="6180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800"/>
              <a:buNone/>
            </a:pPr>
            <a:r>
              <a:rPr lang="en">
                <a:solidFill>
                  <a:schemeClr val="lt1"/>
                </a:solidFill>
              </a:rPr>
              <a:t>User Profile</a:t>
            </a:r>
            <a:endParaRPr>
              <a:solidFill>
                <a:schemeClr val="lt1"/>
              </a:solidFill>
            </a:endParaRPr>
          </a:p>
        </p:txBody>
      </p:sp>
      <p:sp>
        <p:nvSpPr>
          <p:cNvPr id="510" name="Google Shape;510;p54"/>
          <p:cNvSpPr txBox="1"/>
          <p:nvPr>
            <p:ph idx="2" type="body"/>
          </p:nvPr>
        </p:nvSpPr>
        <p:spPr>
          <a:xfrm>
            <a:off x="568600" y="2021300"/>
            <a:ext cx="3868200" cy="2322000"/>
          </a:xfrm>
          <a:prstGeom prst="rect">
            <a:avLst/>
          </a:prstGeom>
          <a:noFill/>
          <a:ln>
            <a:noFill/>
          </a:ln>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None/>
            </a:pPr>
            <a:r>
              <a:rPr lang="en" sz="1100"/>
              <a:t>Ditelaah dari Penelitian </a:t>
            </a:r>
            <a:r>
              <a:rPr b="1" lang="en" sz="1100"/>
              <a:t>Puspitasari et al. (2022) </a:t>
            </a:r>
            <a:r>
              <a:rPr lang="en" sz="1100"/>
              <a:t>dan </a:t>
            </a:r>
            <a:r>
              <a:rPr b="1" lang="en" sz="1100"/>
              <a:t>Yustika et al. (2022) </a:t>
            </a:r>
            <a:r>
              <a:rPr lang="en" sz="1100"/>
              <a:t>tentang preferensi properti generasi milenial di kota Bekasi dan DKI Jakarta.</a:t>
            </a:r>
            <a:endParaRPr i="1" sz="1100"/>
          </a:p>
          <a:p>
            <a:pPr indent="0" lvl="0" marL="0" rtl="0" algn="just">
              <a:lnSpc>
                <a:spcPct val="115000"/>
              </a:lnSpc>
              <a:spcBef>
                <a:spcPts val="1200"/>
              </a:spcBef>
              <a:spcAft>
                <a:spcPts val="0"/>
              </a:spcAft>
              <a:buClr>
                <a:schemeClr val="dk1"/>
              </a:buClr>
              <a:buSzPts val="1100"/>
              <a:buNone/>
            </a:pPr>
            <a:r>
              <a:rPr lang="en" sz="1100"/>
              <a:t>Tujuan Penelitian:</a:t>
            </a:r>
            <a:endParaRPr sz="1100"/>
          </a:p>
          <a:p>
            <a:pPr indent="-298450" lvl="0" marL="457200" rtl="0" algn="just">
              <a:lnSpc>
                <a:spcPct val="115000"/>
              </a:lnSpc>
              <a:spcBef>
                <a:spcPts val="1200"/>
              </a:spcBef>
              <a:spcAft>
                <a:spcPts val="0"/>
              </a:spcAft>
              <a:buSzPts val="1100"/>
              <a:buChar char="•"/>
            </a:pPr>
            <a:r>
              <a:rPr lang="en" sz="1100"/>
              <a:t>Meneliti kualitas lingkungan seperti keamanan, kebersihan dan lokasi bebas banjir. Serta preferensi generasi milenial dengan kedekatan suatu fasilitas umum seperti transportasi publik</a:t>
            </a:r>
            <a:endParaRPr sz="1100"/>
          </a:p>
        </p:txBody>
      </p:sp>
      <p:sp>
        <p:nvSpPr>
          <p:cNvPr id="511" name="Google Shape;511;p54"/>
          <p:cNvSpPr txBox="1"/>
          <p:nvPr>
            <p:ph idx="5"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12" name="Google Shape;512;p54"/>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5"/>
          <p:cNvSpPr/>
          <p:nvPr/>
        </p:nvSpPr>
        <p:spPr>
          <a:xfrm>
            <a:off x="4645825" y="1190175"/>
            <a:ext cx="4034700" cy="31533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0" lvl="0" marL="0" rtl="0" algn="just">
              <a:lnSpc>
                <a:spcPct val="100000"/>
              </a:lnSpc>
              <a:spcBef>
                <a:spcPts val="1200"/>
              </a:spcBef>
              <a:spcAft>
                <a:spcPts val="0"/>
              </a:spcAft>
              <a:buNone/>
            </a:pPr>
            <a:r>
              <a:rPr lang="en" sz="1100">
                <a:solidFill>
                  <a:schemeClr val="dk1"/>
                </a:solidFill>
                <a:latin typeface="Montserrat"/>
                <a:ea typeface="Montserrat"/>
                <a:cs typeface="Montserrat"/>
                <a:sym typeface="Montserrat"/>
              </a:rPr>
              <a:t>Evaluasi Kedua: </a:t>
            </a:r>
            <a:r>
              <a:rPr b="1" lang="en" sz="1100">
                <a:solidFill>
                  <a:schemeClr val="dk1"/>
                </a:solidFill>
                <a:latin typeface="Montserrat"/>
                <a:ea typeface="Montserrat"/>
                <a:cs typeface="Montserrat"/>
                <a:sym typeface="Montserrat"/>
              </a:rPr>
              <a:t>Blackbox Testing (Decision Table Testing)</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indent="-298450" lvl="0" marL="457200" rtl="0" algn="just">
              <a:lnSpc>
                <a:spcPct val="100000"/>
              </a:lnSpc>
              <a:spcBef>
                <a:spcPts val="1200"/>
              </a:spcBef>
              <a:spcAft>
                <a:spcPts val="0"/>
              </a:spcAft>
              <a:buClr>
                <a:schemeClr val="dk1"/>
              </a:buClr>
              <a:buSzPts val="1100"/>
              <a:buFont typeface="Montserrat"/>
              <a:buChar char="●"/>
            </a:pPr>
            <a:r>
              <a:rPr b="1" lang="en" sz="1100">
                <a:solidFill>
                  <a:schemeClr val="dk1"/>
                </a:solidFill>
                <a:latin typeface="Montserrat"/>
                <a:ea typeface="Montserrat"/>
                <a:cs typeface="Montserrat"/>
                <a:sym typeface="Montserrat"/>
              </a:rPr>
              <a:t>Tujuan</a:t>
            </a:r>
            <a:r>
              <a:rPr lang="en" sz="1100">
                <a:solidFill>
                  <a:schemeClr val="dk1"/>
                </a:solidFill>
                <a:latin typeface="Montserrat"/>
                <a:ea typeface="Montserrat"/>
                <a:cs typeface="Montserrat"/>
                <a:sym typeface="Montserrat"/>
              </a:rPr>
              <a:t>: Memastikan sistem berfungsi sesuai ekspektasi tanpa memerlukan pemahaman detail terhadap struktur internal sistem.</a:t>
            </a:r>
            <a:endParaRPr sz="1100">
              <a:solidFill>
                <a:schemeClr val="dk1"/>
              </a:solidFill>
              <a:latin typeface="Montserrat"/>
              <a:ea typeface="Montserrat"/>
              <a:cs typeface="Montserrat"/>
              <a:sym typeface="Montserrat"/>
            </a:endParaRPr>
          </a:p>
          <a:p>
            <a:pPr indent="-298450" lvl="0" marL="4572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Metode yang digunakan:</a:t>
            </a:r>
            <a:endParaRPr sz="1100">
              <a:solidFill>
                <a:schemeClr val="dk1"/>
              </a:solidFill>
              <a:latin typeface="Montserrat"/>
              <a:ea typeface="Montserrat"/>
              <a:cs typeface="Montserrat"/>
              <a:sym typeface="Montserrat"/>
            </a:endParaRPr>
          </a:p>
          <a:p>
            <a:pPr indent="-298450" lvl="1" marL="914400" rtl="0" algn="just">
              <a:lnSpc>
                <a:spcPct val="100000"/>
              </a:lnSpc>
              <a:spcBef>
                <a:spcPts val="0"/>
              </a:spcBef>
              <a:spcAft>
                <a:spcPts val="0"/>
              </a:spcAft>
              <a:buClr>
                <a:schemeClr val="dk1"/>
              </a:buClr>
              <a:buSzPts val="1100"/>
              <a:buFont typeface="Montserrat"/>
              <a:buChar char="○"/>
            </a:pPr>
            <a:r>
              <a:rPr b="1" lang="en" sz="1100">
                <a:solidFill>
                  <a:schemeClr val="dk1"/>
                </a:solidFill>
                <a:latin typeface="Montserrat"/>
                <a:ea typeface="Montserrat"/>
                <a:cs typeface="Montserrat"/>
                <a:sym typeface="Montserrat"/>
              </a:rPr>
              <a:t>Decision Table Testing</a:t>
            </a:r>
            <a:endParaRPr b="1" sz="1100">
              <a:solidFill>
                <a:schemeClr val="dk1"/>
              </a:solidFill>
              <a:latin typeface="Montserrat"/>
              <a:ea typeface="Montserrat"/>
              <a:cs typeface="Montserrat"/>
              <a:sym typeface="Montserrat"/>
            </a:endParaRPr>
          </a:p>
          <a:p>
            <a:pPr indent="-298450" lvl="2" marL="13716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Mengevaluasi perilaku sistem berdasarkan kombinasi berbagai input dan aksi.</a:t>
            </a:r>
            <a:endParaRPr sz="1100">
              <a:solidFill>
                <a:schemeClr val="dk1"/>
              </a:solidFill>
              <a:latin typeface="Montserrat"/>
              <a:ea typeface="Montserrat"/>
              <a:cs typeface="Montserrat"/>
              <a:sym typeface="Montserrat"/>
            </a:endParaRPr>
          </a:p>
          <a:p>
            <a:pPr indent="-298450" lvl="2" marL="1371600" rtl="0" algn="just">
              <a:lnSpc>
                <a:spcPct val="1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Memastikan bahwa setiap kombinasi input menghasilkan output yang diinginkan.</a:t>
            </a:r>
            <a:endParaRPr sz="1100">
              <a:solidFill>
                <a:schemeClr val="dk1"/>
              </a:solidFill>
              <a:latin typeface="Montserrat"/>
              <a:ea typeface="Montserrat"/>
              <a:cs typeface="Montserrat"/>
              <a:sym typeface="Montserrat"/>
            </a:endParaRPr>
          </a:p>
        </p:txBody>
      </p:sp>
      <p:sp>
        <p:nvSpPr>
          <p:cNvPr id="518" name="Google Shape;518;p55"/>
          <p:cNvSpPr/>
          <p:nvPr/>
        </p:nvSpPr>
        <p:spPr>
          <a:xfrm>
            <a:off x="507206" y="2021306"/>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519" name="Google Shape;519;p55"/>
          <p:cNvSpPr/>
          <p:nvPr/>
        </p:nvSpPr>
        <p:spPr>
          <a:xfrm>
            <a:off x="523876" y="1318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520" name="Google Shape;520;p55"/>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Montserrat ExtraBold"/>
              <a:buNone/>
            </a:pPr>
            <a:r>
              <a:rPr lang="en"/>
              <a:t>Dasar Teori</a:t>
            </a:r>
            <a:endParaRPr>
              <a:solidFill>
                <a:schemeClr val="accent1"/>
              </a:solidFill>
            </a:endParaRPr>
          </a:p>
        </p:txBody>
      </p:sp>
      <p:sp>
        <p:nvSpPr>
          <p:cNvPr id="521" name="Google Shape;521;p55"/>
          <p:cNvSpPr txBox="1"/>
          <p:nvPr>
            <p:ph idx="1" type="body"/>
          </p:nvPr>
        </p:nvSpPr>
        <p:spPr>
          <a:xfrm>
            <a:off x="629841" y="1260872"/>
            <a:ext cx="3868200" cy="6180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800"/>
              <a:buNone/>
            </a:pPr>
            <a:r>
              <a:rPr lang="en">
                <a:solidFill>
                  <a:schemeClr val="lt1"/>
                </a:solidFill>
              </a:rPr>
              <a:t>Evaluasi</a:t>
            </a:r>
            <a:endParaRPr>
              <a:solidFill>
                <a:schemeClr val="lt1"/>
              </a:solidFill>
            </a:endParaRPr>
          </a:p>
        </p:txBody>
      </p:sp>
      <p:sp>
        <p:nvSpPr>
          <p:cNvPr id="522" name="Google Shape;522;p55"/>
          <p:cNvSpPr txBox="1"/>
          <p:nvPr>
            <p:ph idx="2" type="body"/>
          </p:nvPr>
        </p:nvSpPr>
        <p:spPr>
          <a:xfrm>
            <a:off x="568600" y="2021300"/>
            <a:ext cx="3868200" cy="2322000"/>
          </a:xfrm>
          <a:prstGeom prst="rect">
            <a:avLst/>
          </a:prstGeom>
          <a:noFill/>
          <a:ln>
            <a:noFill/>
          </a:ln>
        </p:spPr>
        <p:txBody>
          <a:bodyPr anchorCtr="0" anchor="t" bIns="34275" lIns="68575" spcFirstLastPara="1" rIns="68575" wrap="square" tIns="34275">
            <a:normAutofit fontScale="92500" lnSpcReduction="10000"/>
          </a:bodyPr>
          <a:lstStyle/>
          <a:p>
            <a:pPr indent="0" lvl="0" marL="0" rtl="0" algn="just">
              <a:lnSpc>
                <a:spcPct val="115000"/>
              </a:lnSpc>
              <a:spcBef>
                <a:spcPts val="1200"/>
              </a:spcBef>
              <a:spcAft>
                <a:spcPts val="0"/>
              </a:spcAft>
              <a:buNone/>
            </a:pPr>
            <a:r>
              <a:rPr lang="en" sz="1100"/>
              <a:t>Evaluasi Pertama: </a:t>
            </a:r>
            <a:r>
              <a:rPr b="1" lang="en" sz="1100"/>
              <a:t>Silhouette Score</a:t>
            </a:r>
            <a:endParaRPr b="1" sz="1100"/>
          </a:p>
          <a:p>
            <a:pPr indent="-293211" lvl="0" marL="457200" rtl="0" algn="just">
              <a:lnSpc>
                <a:spcPct val="115000"/>
              </a:lnSpc>
              <a:spcBef>
                <a:spcPts val="1200"/>
              </a:spcBef>
              <a:spcAft>
                <a:spcPts val="0"/>
              </a:spcAft>
              <a:buSzPct val="100000"/>
              <a:buChar char="•"/>
            </a:pPr>
            <a:r>
              <a:rPr b="1" lang="en" sz="1100"/>
              <a:t>Tujuan</a:t>
            </a:r>
            <a:r>
              <a:rPr lang="en" sz="1100"/>
              <a:t>: Menilai kualitas hasil clustering setelah implementasi K-means Clustering</a:t>
            </a:r>
            <a:endParaRPr sz="1100"/>
          </a:p>
          <a:p>
            <a:pPr indent="-293211" lvl="0" marL="457200" rtl="0" algn="just">
              <a:lnSpc>
                <a:spcPct val="115000"/>
              </a:lnSpc>
              <a:spcBef>
                <a:spcPts val="0"/>
              </a:spcBef>
              <a:spcAft>
                <a:spcPts val="0"/>
              </a:spcAft>
              <a:buSzPct val="100000"/>
              <a:buChar char="•"/>
            </a:pPr>
            <a:r>
              <a:rPr b="1" lang="en" sz="1100"/>
              <a:t>Konsep</a:t>
            </a:r>
            <a:r>
              <a:rPr lang="en" sz="1100"/>
              <a:t>:</a:t>
            </a:r>
            <a:endParaRPr sz="1100"/>
          </a:p>
          <a:p>
            <a:pPr indent="-293211" lvl="1" marL="914400" rtl="0" algn="just">
              <a:lnSpc>
                <a:spcPct val="115000"/>
              </a:lnSpc>
              <a:spcBef>
                <a:spcPts val="0"/>
              </a:spcBef>
              <a:spcAft>
                <a:spcPts val="0"/>
              </a:spcAft>
              <a:buSzPct val="100000"/>
              <a:buChar char="•"/>
            </a:pPr>
            <a:r>
              <a:rPr lang="en" sz="1100"/>
              <a:t>Kohesi (a(i)): Rata-rata jarak data terhadap data lain dalam klusternya sendiri.</a:t>
            </a:r>
            <a:endParaRPr sz="1100"/>
          </a:p>
          <a:p>
            <a:pPr indent="-293211" lvl="1" marL="914400" rtl="0" algn="just">
              <a:lnSpc>
                <a:spcPct val="115000"/>
              </a:lnSpc>
              <a:spcBef>
                <a:spcPts val="0"/>
              </a:spcBef>
              <a:spcAft>
                <a:spcPts val="0"/>
              </a:spcAft>
              <a:buSzPct val="100000"/>
              <a:buChar char="•"/>
            </a:pPr>
            <a:r>
              <a:rPr lang="en" sz="1100"/>
              <a:t>Separasi (b(i)): Rata-rata jarak data terhadap kluster terdekat.</a:t>
            </a:r>
            <a:endParaRPr sz="1100"/>
          </a:p>
          <a:p>
            <a:pPr indent="-293211" lvl="0" marL="457200" rtl="0" algn="just">
              <a:lnSpc>
                <a:spcPct val="115000"/>
              </a:lnSpc>
              <a:spcBef>
                <a:spcPts val="0"/>
              </a:spcBef>
              <a:spcAft>
                <a:spcPts val="0"/>
              </a:spcAft>
              <a:buSzPct val="100000"/>
              <a:buChar char="•"/>
            </a:pPr>
            <a:r>
              <a:rPr b="1" lang="en" sz="1100"/>
              <a:t>Rumus Silhouette Score</a:t>
            </a:r>
            <a:r>
              <a:rPr lang="en" sz="1100"/>
              <a:t>:</a:t>
            </a:r>
            <a:endParaRPr sz="1100"/>
          </a:p>
          <a:p>
            <a:pPr indent="0" lvl="0" marL="0" rtl="0" algn="just">
              <a:lnSpc>
                <a:spcPct val="115000"/>
              </a:lnSpc>
              <a:spcBef>
                <a:spcPts val="1200"/>
              </a:spcBef>
              <a:spcAft>
                <a:spcPts val="0"/>
              </a:spcAft>
              <a:buNone/>
            </a:pPr>
            <a:r>
              <a:t/>
            </a:r>
            <a:endParaRPr sz="1100"/>
          </a:p>
          <a:p>
            <a:pPr indent="0" lvl="0" marL="0" rtl="0" algn="just">
              <a:lnSpc>
                <a:spcPct val="115000"/>
              </a:lnSpc>
              <a:spcBef>
                <a:spcPts val="1200"/>
              </a:spcBef>
              <a:spcAft>
                <a:spcPts val="1200"/>
              </a:spcAft>
              <a:buNone/>
            </a:pPr>
            <a:r>
              <a:t/>
            </a:r>
            <a:endParaRPr sz="1100"/>
          </a:p>
        </p:txBody>
      </p:sp>
      <p:sp>
        <p:nvSpPr>
          <p:cNvPr id="523" name="Google Shape;523;p55"/>
          <p:cNvSpPr txBox="1"/>
          <p:nvPr>
            <p:ph idx="5"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524" name="Google Shape;524;p55"/>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pic>
        <p:nvPicPr>
          <p:cNvPr id="525" name="Google Shape;525;p55"/>
          <p:cNvPicPr preferRelativeResize="0"/>
          <p:nvPr/>
        </p:nvPicPr>
        <p:blipFill>
          <a:blip r:embed="rId3">
            <a:alphaModFix/>
          </a:blip>
          <a:stretch>
            <a:fillRect/>
          </a:stretch>
        </p:blipFill>
        <p:spPr>
          <a:xfrm>
            <a:off x="1525625" y="3758681"/>
            <a:ext cx="1954056" cy="4953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p:nvPr/>
        </p:nvSpPr>
        <p:spPr>
          <a:xfrm>
            <a:off x="3724950" y="1562600"/>
            <a:ext cx="1694100" cy="850800"/>
          </a:xfrm>
          <a:prstGeom prst="roundRect">
            <a:avLst>
              <a:gd fmla="val 50000" name="adj"/>
            </a:avLst>
          </a:prstGeom>
          <a:gradFill>
            <a:gsLst>
              <a:gs pos="0">
                <a:srgbClr val="FEC19E"/>
              </a:gs>
              <a:gs pos="46000">
                <a:srgbClr val="FA6D1E"/>
              </a:gs>
              <a:gs pos="100000">
                <a:srgbClr val="B74303"/>
              </a:gs>
            </a:gsLst>
            <a:lin ang="8100019" scaled="0"/>
          </a:gra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600">
                <a:solidFill>
                  <a:schemeClr val="lt1"/>
                </a:solidFill>
                <a:latin typeface="Montserrat"/>
                <a:ea typeface="Montserrat"/>
                <a:cs typeface="Montserrat"/>
                <a:sym typeface="Montserrat"/>
              </a:rPr>
              <a:t>01</a:t>
            </a:r>
            <a:endParaRPr b="1" sz="1600">
              <a:solidFill>
                <a:schemeClr val="lt1"/>
              </a:solidFill>
              <a:latin typeface="Montserrat"/>
              <a:ea typeface="Montserrat"/>
              <a:cs typeface="Montserrat"/>
              <a:sym typeface="Montserrat"/>
            </a:endParaRPr>
          </a:p>
        </p:txBody>
      </p:sp>
      <p:sp>
        <p:nvSpPr>
          <p:cNvPr id="319" name="Google Shape;319;p38"/>
          <p:cNvSpPr/>
          <p:nvPr/>
        </p:nvSpPr>
        <p:spPr>
          <a:xfrm>
            <a:off x="1185026" y="2035705"/>
            <a:ext cx="6774000" cy="1072200"/>
          </a:xfrm>
          <a:prstGeom prst="roundRect">
            <a:avLst>
              <a:gd fmla="val 45840"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320" name="Google Shape;320;p38"/>
          <p:cNvSpPr txBox="1"/>
          <p:nvPr>
            <p:ph type="title"/>
          </p:nvPr>
        </p:nvSpPr>
        <p:spPr>
          <a:xfrm>
            <a:off x="1185000" y="2074648"/>
            <a:ext cx="67740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accent1"/>
              </a:buClr>
              <a:buSzPts val="3300"/>
              <a:buFont typeface="Montserrat ExtraBold"/>
              <a:buNone/>
            </a:pPr>
            <a:r>
              <a:rPr lang="en">
                <a:solidFill>
                  <a:schemeClr val="accent1"/>
                </a:solidFill>
              </a:rPr>
              <a:t>PENDAHULUAN</a:t>
            </a:r>
            <a:endParaRPr>
              <a:solidFill>
                <a:schemeClr val="accent1"/>
              </a:solidFill>
            </a:endParaRPr>
          </a:p>
        </p:txBody>
      </p:sp>
      <p:sp>
        <p:nvSpPr>
          <p:cNvPr id="321" name="Google Shape;321;p38"/>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6"/>
          <p:cNvSpPr/>
          <p:nvPr/>
        </p:nvSpPr>
        <p:spPr>
          <a:xfrm>
            <a:off x="3724950" y="1562600"/>
            <a:ext cx="1694100" cy="850800"/>
          </a:xfrm>
          <a:prstGeom prst="roundRect">
            <a:avLst>
              <a:gd fmla="val 50000" name="adj"/>
            </a:avLst>
          </a:prstGeom>
          <a:gradFill>
            <a:gsLst>
              <a:gs pos="0">
                <a:srgbClr val="FEC19E"/>
              </a:gs>
              <a:gs pos="46000">
                <a:srgbClr val="FA6D1E"/>
              </a:gs>
              <a:gs pos="100000">
                <a:srgbClr val="B74303"/>
              </a:gs>
            </a:gsLst>
            <a:lin ang="8100019" scaled="0"/>
          </a:gra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600">
                <a:solidFill>
                  <a:schemeClr val="lt1"/>
                </a:solidFill>
                <a:latin typeface="Montserrat"/>
                <a:ea typeface="Montserrat"/>
                <a:cs typeface="Montserrat"/>
                <a:sym typeface="Montserrat"/>
              </a:rPr>
              <a:t>03</a:t>
            </a:r>
            <a:endParaRPr b="1" sz="1600">
              <a:solidFill>
                <a:schemeClr val="lt1"/>
              </a:solidFill>
              <a:latin typeface="Montserrat"/>
              <a:ea typeface="Montserrat"/>
              <a:cs typeface="Montserrat"/>
              <a:sym typeface="Montserrat"/>
            </a:endParaRPr>
          </a:p>
        </p:txBody>
      </p:sp>
      <p:sp>
        <p:nvSpPr>
          <p:cNvPr id="531" name="Google Shape;531;p56"/>
          <p:cNvSpPr/>
          <p:nvPr/>
        </p:nvSpPr>
        <p:spPr>
          <a:xfrm>
            <a:off x="1185026" y="2035705"/>
            <a:ext cx="6774000" cy="1072200"/>
          </a:xfrm>
          <a:prstGeom prst="roundRect">
            <a:avLst>
              <a:gd fmla="val 45840"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532" name="Google Shape;532;p56"/>
          <p:cNvSpPr txBox="1"/>
          <p:nvPr>
            <p:ph type="title"/>
          </p:nvPr>
        </p:nvSpPr>
        <p:spPr>
          <a:xfrm>
            <a:off x="1185000" y="2074648"/>
            <a:ext cx="6774000" cy="9942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lang="en">
                <a:solidFill>
                  <a:schemeClr val="accent1"/>
                </a:solidFill>
              </a:rPr>
              <a:t>METODOLOGI</a:t>
            </a:r>
            <a:endParaRPr>
              <a:solidFill>
                <a:schemeClr val="accent1"/>
              </a:solidFill>
            </a:endParaRPr>
          </a:p>
        </p:txBody>
      </p:sp>
      <p:sp>
        <p:nvSpPr>
          <p:cNvPr id="533" name="Google Shape;533;p56"/>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7"/>
          <p:cNvSpPr/>
          <p:nvPr/>
        </p:nvSpPr>
        <p:spPr>
          <a:xfrm>
            <a:off x="507206" y="1524631"/>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just">
              <a:lnSpc>
                <a:spcPct val="90000"/>
              </a:lnSpc>
              <a:spcBef>
                <a:spcPts val="0"/>
              </a:spcBef>
              <a:spcAft>
                <a:spcPts val="0"/>
              </a:spcAft>
              <a:buSzPts val="2100"/>
              <a:buNone/>
            </a:pPr>
            <a:r>
              <a:t/>
            </a:r>
            <a:endParaRPr sz="1100">
              <a:solidFill>
                <a:schemeClr val="dk1"/>
              </a:solidFill>
              <a:latin typeface="Montserrat"/>
              <a:ea typeface="Montserrat"/>
              <a:cs typeface="Montserrat"/>
              <a:sym typeface="Montserrat"/>
            </a:endParaRPr>
          </a:p>
          <a:p>
            <a:pPr indent="0" lvl="0" marL="0" rtl="0" algn="just">
              <a:lnSpc>
                <a:spcPct val="90000"/>
              </a:lnSpc>
              <a:spcBef>
                <a:spcPts val="0"/>
              </a:spcBef>
              <a:spcAft>
                <a:spcPts val="0"/>
              </a:spcAft>
              <a:buClr>
                <a:schemeClr val="dk1"/>
              </a:buClr>
              <a:buSzPts val="2100"/>
              <a:buFont typeface="Arial"/>
              <a:buNone/>
            </a:pPr>
            <a:r>
              <a:rPr lang="en" sz="1100">
                <a:solidFill>
                  <a:schemeClr val="dk1"/>
                </a:solidFill>
                <a:latin typeface="Montserrat"/>
                <a:ea typeface="Montserrat"/>
                <a:cs typeface="Montserrat"/>
                <a:sym typeface="Montserrat"/>
              </a:rPr>
              <a:t>Pada tahap awal tugas akhir ini, dilakukan identifikasi terhadap kebutuhan pengguna dalam proses pencarian properti dan analisis kendala sistem rekomendasi seperti seperti </a:t>
            </a:r>
            <a:r>
              <a:rPr b="1" lang="en" sz="1100">
                <a:solidFill>
                  <a:schemeClr val="dk1"/>
                </a:solidFill>
                <a:latin typeface="Montserrat"/>
                <a:ea typeface="Montserrat"/>
                <a:cs typeface="Montserrat"/>
                <a:sym typeface="Montserrat"/>
              </a:rPr>
              <a:t>cold-start problem</a:t>
            </a:r>
            <a:r>
              <a:rPr lang="en" sz="1100">
                <a:solidFill>
                  <a:schemeClr val="dk1"/>
                </a:solidFill>
                <a:latin typeface="Montserrat"/>
                <a:ea typeface="Montserrat"/>
                <a:cs typeface="Montserrat"/>
                <a:sym typeface="Montserrat"/>
              </a:rPr>
              <a:t>, </a:t>
            </a:r>
            <a:r>
              <a:rPr b="1" lang="en" sz="1100">
                <a:solidFill>
                  <a:schemeClr val="dk1"/>
                </a:solidFill>
                <a:latin typeface="Montserrat"/>
                <a:ea typeface="Montserrat"/>
                <a:cs typeface="Montserrat"/>
                <a:sym typeface="Montserrat"/>
              </a:rPr>
              <a:t>relevansi hasil rekomendasi</a:t>
            </a:r>
            <a:r>
              <a:rPr lang="en" sz="1100">
                <a:solidFill>
                  <a:schemeClr val="dk1"/>
                </a:solidFill>
                <a:latin typeface="Montserrat"/>
                <a:ea typeface="Montserrat"/>
                <a:cs typeface="Montserrat"/>
                <a:sym typeface="Montserrat"/>
              </a:rPr>
              <a:t>. Hasil dari identifikasi ini akan digunakan sebagai dasar perancangan sistem rekomendasi yang mampu mengatasi permasalahan tersebut dan memenuhi kebutuhan pengguna dengan lebih baik.</a:t>
            </a:r>
            <a:endParaRPr sz="1100">
              <a:solidFill>
                <a:schemeClr val="dk1"/>
              </a:solidFill>
              <a:latin typeface="Montserrat"/>
              <a:ea typeface="Montserrat"/>
              <a:cs typeface="Montserrat"/>
              <a:sym typeface="Montserrat"/>
            </a:endParaRPr>
          </a:p>
          <a:p>
            <a:pPr indent="0" lvl="0" marL="0" marR="0" rtl="0" algn="ctr">
              <a:spcBef>
                <a:spcPts val="0"/>
              </a:spcBef>
              <a:spcAft>
                <a:spcPts val="0"/>
              </a:spcAft>
              <a:buNone/>
            </a:pPr>
            <a:r>
              <a:t/>
            </a:r>
            <a:endParaRPr sz="1100">
              <a:solidFill>
                <a:schemeClr val="lt1"/>
              </a:solidFill>
              <a:latin typeface="Montserrat"/>
              <a:ea typeface="Montserrat"/>
              <a:cs typeface="Montserrat"/>
              <a:sym typeface="Montserrat"/>
            </a:endParaRPr>
          </a:p>
        </p:txBody>
      </p:sp>
      <p:sp>
        <p:nvSpPr>
          <p:cNvPr id="539" name="Google Shape;539;p57"/>
          <p:cNvSpPr/>
          <p:nvPr/>
        </p:nvSpPr>
        <p:spPr>
          <a:xfrm>
            <a:off x="507201" y="573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a:solidFill>
                  <a:schemeClr val="lt1"/>
                </a:solidFill>
                <a:latin typeface="Montserrat"/>
                <a:ea typeface="Montserrat"/>
                <a:cs typeface="Montserrat"/>
                <a:sym typeface="Montserrat"/>
              </a:rPr>
              <a:t>Identifikasi Masalah</a:t>
            </a:r>
            <a:endParaRPr b="1" i="0" sz="1400" u="none" cap="none" strike="noStrike">
              <a:solidFill>
                <a:schemeClr val="lt1"/>
              </a:solidFill>
              <a:latin typeface="Montserrat"/>
              <a:ea typeface="Montserrat"/>
              <a:cs typeface="Montserrat"/>
              <a:sym typeface="Montserrat"/>
            </a:endParaRPr>
          </a:p>
        </p:txBody>
      </p:sp>
      <p:sp>
        <p:nvSpPr>
          <p:cNvPr id="540" name="Google Shape;540;p57"/>
          <p:cNvSpPr/>
          <p:nvPr/>
        </p:nvSpPr>
        <p:spPr>
          <a:xfrm>
            <a:off x="6378450" y="1098888"/>
            <a:ext cx="2073900" cy="441300"/>
          </a:xfrm>
          <a:prstGeom prst="roundRect">
            <a:avLst>
              <a:gd fmla="val 36254" name="adj"/>
            </a:avLst>
          </a:prstGeom>
          <a:solidFill>
            <a:schemeClr val="accen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Identifikasi masalah</a:t>
            </a:r>
            <a:endParaRPr b="1" i="0" sz="1000" u="none" cap="none" strike="noStrike">
              <a:solidFill>
                <a:schemeClr val="lt1"/>
              </a:solidFill>
              <a:latin typeface="Montserrat"/>
              <a:ea typeface="Montserrat"/>
              <a:cs typeface="Montserrat"/>
              <a:sym typeface="Montserrat"/>
            </a:endParaRPr>
          </a:p>
        </p:txBody>
      </p:sp>
      <p:sp>
        <p:nvSpPr>
          <p:cNvPr id="541" name="Google Shape;541;p57"/>
          <p:cNvSpPr/>
          <p:nvPr/>
        </p:nvSpPr>
        <p:spPr>
          <a:xfrm>
            <a:off x="6378450" y="1724996"/>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Studi Literatur</a:t>
            </a:r>
            <a:endParaRPr b="1" i="0" sz="1000" u="none" cap="none" strike="noStrike">
              <a:solidFill>
                <a:schemeClr val="lt1"/>
              </a:solidFill>
              <a:latin typeface="Montserrat"/>
              <a:ea typeface="Montserrat"/>
              <a:cs typeface="Montserrat"/>
              <a:sym typeface="Montserrat"/>
            </a:endParaRPr>
          </a:p>
        </p:txBody>
      </p:sp>
      <p:sp>
        <p:nvSpPr>
          <p:cNvPr id="542" name="Google Shape;542;p57"/>
          <p:cNvSpPr/>
          <p:nvPr/>
        </p:nvSpPr>
        <p:spPr>
          <a:xfrm>
            <a:off x="6378450" y="2351104"/>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Pengumpulan Data</a:t>
            </a:r>
            <a:endParaRPr b="1" i="0" sz="1000" u="none" cap="none" strike="noStrike">
              <a:solidFill>
                <a:schemeClr val="lt1"/>
              </a:solidFill>
              <a:latin typeface="Montserrat"/>
              <a:ea typeface="Montserrat"/>
              <a:cs typeface="Montserrat"/>
              <a:sym typeface="Montserrat"/>
            </a:endParaRPr>
          </a:p>
        </p:txBody>
      </p:sp>
      <p:sp>
        <p:nvSpPr>
          <p:cNvPr id="543" name="Google Shape;543;p57"/>
          <p:cNvSpPr/>
          <p:nvPr/>
        </p:nvSpPr>
        <p:spPr>
          <a:xfrm>
            <a:off x="6378450" y="2977213"/>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Pra-proses Data</a:t>
            </a:r>
            <a:endParaRPr b="1" i="0" sz="1000" u="none" cap="none" strike="noStrike">
              <a:solidFill>
                <a:schemeClr val="lt1"/>
              </a:solidFill>
              <a:latin typeface="Montserrat"/>
              <a:ea typeface="Montserrat"/>
              <a:cs typeface="Montserrat"/>
              <a:sym typeface="Montserrat"/>
            </a:endParaRPr>
          </a:p>
        </p:txBody>
      </p:sp>
      <p:sp>
        <p:nvSpPr>
          <p:cNvPr id="544" name="Google Shape;544;p57"/>
          <p:cNvSpPr/>
          <p:nvPr/>
        </p:nvSpPr>
        <p:spPr>
          <a:xfrm>
            <a:off x="6378450" y="3603321"/>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Implementasi Algoritma</a:t>
            </a:r>
            <a:endParaRPr b="1" i="0" sz="1000" u="none" cap="none" strike="noStrike">
              <a:solidFill>
                <a:schemeClr val="lt1"/>
              </a:solidFill>
              <a:latin typeface="Montserrat"/>
              <a:ea typeface="Montserrat"/>
              <a:cs typeface="Montserrat"/>
              <a:sym typeface="Montserrat"/>
            </a:endParaRPr>
          </a:p>
        </p:txBody>
      </p:sp>
      <p:cxnSp>
        <p:nvCxnSpPr>
          <p:cNvPr id="545" name="Google Shape;545;p57"/>
          <p:cNvCxnSpPr>
            <a:stCxn id="540" idx="2"/>
            <a:endCxn id="541" idx="0"/>
          </p:cNvCxnSpPr>
          <p:nvPr/>
        </p:nvCxnSpPr>
        <p:spPr>
          <a:xfrm>
            <a:off x="7415400" y="1540188"/>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546" name="Google Shape;546;p57"/>
          <p:cNvCxnSpPr>
            <a:stCxn id="541" idx="2"/>
            <a:endCxn id="542" idx="0"/>
          </p:cNvCxnSpPr>
          <p:nvPr/>
        </p:nvCxnSpPr>
        <p:spPr>
          <a:xfrm>
            <a:off x="7415400" y="2166296"/>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547" name="Google Shape;547;p57"/>
          <p:cNvCxnSpPr>
            <a:stCxn id="542" idx="2"/>
            <a:endCxn id="543" idx="0"/>
          </p:cNvCxnSpPr>
          <p:nvPr/>
        </p:nvCxnSpPr>
        <p:spPr>
          <a:xfrm>
            <a:off x="7415400" y="2792404"/>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548" name="Google Shape;548;p57"/>
          <p:cNvCxnSpPr>
            <a:stCxn id="543" idx="2"/>
            <a:endCxn id="544" idx="0"/>
          </p:cNvCxnSpPr>
          <p:nvPr/>
        </p:nvCxnSpPr>
        <p:spPr>
          <a:xfrm>
            <a:off x="7415400" y="3418513"/>
            <a:ext cx="0" cy="184800"/>
          </a:xfrm>
          <a:prstGeom prst="straightConnector1">
            <a:avLst/>
          </a:prstGeom>
          <a:noFill/>
          <a:ln cap="flat" cmpd="sng" w="19050">
            <a:solidFill>
              <a:schemeClr val="dk2"/>
            </a:solidFill>
            <a:prstDash val="solid"/>
            <a:round/>
            <a:headEnd len="med" w="med" type="none"/>
            <a:tailEnd len="med" w="med" type="triangle"/>
          </a:ln>
        </p:spPr>
      </p:cxnSp>
      <p:sp>
        <p:nvSpPr>
          <p:cNvPr id="549" name="Google Shape;549;p57"/>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cxnSp>
        <p:nvCxnSpPr>
          <p:cNvPr id="550" name="Google Shape;550;p57"/>
          <p:cNvCxnSpPr/>
          <p:nvPr/>
        </p:nvCxnSpPr>
        <p:spPr>
          <a:xfrm>
            <a:off x="7415400" y="4044613"/>
            <a:ext cx="0" cy="184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8"/>
          <p:cNvSpPr/>
          <p:nvPr/>
        </p:nvSpPr>
        <p:spPr>
          <a:xfrm>
            <a:off x="507206" y="1524631"/>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1100">
                <a:solidFill>
                  <a:schemeClr val="dk1"/>
                </a:solidFill>
                <a:latin typeface="Montserrat"/>
                <a:ea typeface="Montserrat"/>
                <a:cs typeface="Montserrat"/>
                <a:sym typeface="Montserrat"/>
              </a:rPr>
              <a:t>Tahap studi literatur dilakukan kajian terhadap penelitian terdahulu serta metode seperti </a:t>
            </a:r>
            <a:r>
              <a:rPr b="1" lang="en" sz="1100">
                <a:solidFill>
                  <a:schemeClr val="dk1"/>
                </a:solidFill>
                <a:latin typeface="Montserrat"/>
                <a:ea typeface="Montserrat"/>
                <a:cs typeface="Montserrat"/>
                <a:sym typeface="Montserrat"/>
              </a:rPr>
              <a:t>Content-Based Filtering (CBF)</a:t>
            </a:r>
            <a:r>
              <a:rPr lang="en" sz="1100">
                <a:solidFill>
                  <a:schemeClr val="dk1"/>
                </a:solidFill>
                <a:latin typeface="Montserrat"/>
                <a:ea typeface="Montserrat"/>
                <a:cs typeface="Montserrat"/>
                <a:sym typeface="Montserrat"/>
              </a:rPr>
              <a:t>, </a:t>
            </a:r>
            <a:r>
              <a:rPr b="1" lang="en" sz="1100">
                <a:solidFill>
                  <a:schemeClr val="dk1"/>
                </a:solidFill>
                <a:latin typeface="Montserrat"/>
                <a:ea typeface="Montserrat"/>
                <a:cs typeface="Montserrat"/>
                <a:sym typeface="Montserrat"/>
              </a:rPr>
              <a:t>Knowledge-Based Recommender Systems (KBRS)</a:t>
            </a:r>
            <a:r>
              <a:rPr lang="en" sz="1100">
                <a:solidFill>
                  <a:schemeClr val="dk1"/>
                </a:solidFill>
                <a:latin typeface="Montserrat"/>
                <a:ea typeface="Montserrat"/>
                <a:cs typeface="Montserrat"/>
                <a:sym typeface="Montserrat"/>
              </a:rPr>
              <a:t>, </a:t>
            </a:r>
            <a:r>
              <a:rPr b="1" lang="en" sz="1100">
                <a:solidFill>
                  <a:schemeClr val="dk1"/>
                </a:solidFill>
                <a:latin typeface="Montserrat"/>
                <a:ea typeface="Montserrat"/>
                <a:cs typeface="Montserrat"/>
                <a:sym typeface="Montserrat"/>
              </a:rPr>
              <a:t>Hybrid Filtering</a:t>
            </a:r>
            <a:r>
              <a:rPr lang="en" sz="1100">
                <a:solidFill>
                  <a:schemeClr val="dk1"/>
                </a:solidFill>
                <a:latin typeface="Montserrat"/>
                <a:ea typeface="Montserrat"/>
                <a:cs typeface="Montserrat"/>
                <a:sym typeface="Montserrat"/>
              </a:rPr>
              <a:t>, </a:t>
            </a:r>
            <a:r>
              <a:rPr b="1" lang="en" sz="1100">
                <a:solidFill>
                  <a:schemeClr val="dk1"/>
                </a:solidFill>
                <a:latin typeface="Montserrat"/>
                <a:ea typeface="Montserrat"/>
                <a:cs typeface="Montserrat"/>
                <a:sym typeface="Montserrat"/>
              </a:rPr>
              <a:t>Profile Matching</a:t>
            </a:r>
            <a:r>
              <a:rPr lang="en" sz="1100">
                <a:solidFill>
                  <a:schemeClr val="dk1"/>
                </a:solidFill>
                <a:latin typeface="Montserrat"/>
                <a:ea typeface="Montserrat"/>
                <a:cs typeface="Montserrat"/>
                <a:sym typeface="Montserrat"/>
              </a:rPr>
              <a:t>, dan </a:t>
            </a:r>
            <a:r>
              <a:rPr b="1" lang="en" sz="1100">
                <a:solidFill>
                  <a:schemeClr val="dk1"/>
                </a:solidFill>
                <a:latin typeface="Montserrat"/>
                <a:ea typeface="Montserrat"/>
                <a:cs typeface="Montserrat"/>
                <a:sym typeface="Montserrat"/>
              </a:rPr>
              <a:t>TF-IDF</a:t>
            </a:r>
            <a:r>
              <a:rPr lang="en" sz="1100">
                <a:solidFill>
                  <a:schemeClr val="dk1"/>
                </a:solidFill>
                <a:latin typeface="Montserrat"/>
                <a:ea typeface="Montserrat"/>
                <a:cs typeface="Montserrat"/>
                <a:sym typeface="Montserrat"/>
              </a:rPr>
              <a:t>, dan juga konsep </a:t>
            </a:r>
            <a:r>
              <a:rPr b="1" lang="en" sz="1100">
                <a:solidFill>
                  <a:schemeClr val="dk1"/>
                </a:solidFill>
                <a:latin typeface="Montserrat"/>
                <a:ea typeface="Montserrat"/>
                <a:cs typeface="Montserrat"/>
                <a:sym typeface="Montserrat"/>
              </a:rPr>
              <a:t>Cosine Similarity</a:t>
            </a:r>
            <a:r>
              <a:rPr lang="en" sz="1100">
                <a:solidFill>
                  <a:schemeClr val="dk1"/>
                </a:solidFill>
                <a:latin typeface="Montserrat"/>
                <a:ea typeface="Montserrat"/>
                <a:cs typeface="Montserrat"/>
                <a:sym typeface="Montserrat"/>
              </a:rPr>
              <a:t> untuk menghitung kesamaan properti. Sistem diuji menggunakan </a:t>
            </a:r>
            <a:r>
              <a:rPr b="1" lang="en" sz="1100">
                <a:solidFill>
                  <a:schemeClr val="dk1"/>
                </a:solidFill>
                <a:latin typeface="Montserrat"/>
                <a:ea typeface="Montserrat"/>
                <a:cs typeface="Montserrat"/>
                <a:sym typeface="Montserrat"/>
              </a:rPr>
              <a:t>Decision Table-Based Testing</a:t>
            </a:r>
            <a:r>
              <a:rPr lang="en" sz="1100">
                <a:solidFill>
                  <a:schemeClr val="dk1"/>
                </a:solidFill>
                <a:latin typeface="Montserrat"/>
                <a:ea typeface="Montserrat"/>
                <a:cs typeface="Montserrat"/>
                <a:sym typeface="Montserrat"/>
              </a:rPr>
              <a:t> untuk memastikan hasil rekomendasi sesuai dengan yang diharapkan. Evaluasi hasil rekomendasi dilakukan dengan </a:t>
            </a:r>
            <a:r>
              <a:rPr b="1" lang="en" sz="1100">
                <a:solidFill>
                  <a:schemeClr val="dk1"/>
                </a:solidFill>
                <a:latin typeface="Montserrat"/>
                <a:ea typeface="Montserrat"/>
                <a:cs typeface="Montserrat"/>
                <a:sym typeface="Montserrat"/>
              </a:rPr>
              <a:t>Confusion Matrix</a:t>
            </a:r>
            <a:endParaRPr b="1" sz="1100">
              <a:solidFill>
                <a:schemeClr val="lt1"/>
              </a:solidFill>
              <a:latin typeface="Montserrat"/>
              <a:ea typeface="Montserrat"/>
              <a:cs typeface="Montserrat"/>
              <a:sym typeface="Montserrat"/>
            </a:endParaRPr>
          </a:p>
        </p:txBody>
      </p:sp>
      <p:sp>
        <p:nvSpPr>
          <p:cNvPr id="556" name="Google Shape;556;p58"/>
          <p:cNvSpPr/>
          <p:nvPr/>
        </p:nvSpPr>
        <p:spPr>
          <a:xfrm>
            <a:off x="507201" y="573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a:solidFill>
                  <a:schemeClr val="lt1"/>
                </a:solidFill>
                <a:latin typeface="Montserrat"/>
                <a:ea typeface="Montserrat"/>
                <a:cs typeface="Montserrat"/>
                <a:sym typeface="Montserrat"/>
              </a:rPr>
              <a:t>Studi Literatur</a:t>
            </a:r>
            <a:endParaRPr b="1" i="0" sz="1400" u="none" cap="none" strike="noStrike">
              <a:solidFill>
                <a:schemeClr val="lt1"/>
              </a:solidFill>
              <a:latin typeface="Montserrat"/>
              <a:ea typeface="Montserrat"/>
              <a:cs typeface="Montserrat"/>
              <a:sym typeface="Montserrat"/>
            </a:endParaRPr>
          </a:p>
        </p:txBody>
      </p:sp>
      <p:sp>
        <p:nvSpPr>
          <p:cNvPr id="557" name="Google Shape;557;p58"/>
          <p:cNvSpPr/>
          <p:nvPr/>
        </p:nvSpPr>
        <p:spPr>
          <a:xfrm>
            <a:off x="6378450" y="2351104"/>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Pengumpulan Data</a:t>
            </a:r>
            <a:endParaRPr b="1" i="0" sz="1000" u="none" cap="none" strike="noStrike">
              <a:solidFill>
                <a:schemeClr val="lt1"/>
              </a:solidFill>
              <a:latin typeface="Montserrat"/>
              <a:ea typeface="Montserrat"/>
              <a:cs typeface="Montserrat"/>
              <a:sym typeface="Montserrat"/>
            </a:endParaRPr>
          </a:p>
        </p:txBody>
      </p:sp>
      <p:sp>
        <p:nvSpPr>
          <p:cNvPr id="558" name="Google Shape;558;p58"/>
          <p:cNvSpPr/>
          <p:nvPr/>
        </p:nvSpPr>
        <p:spPr>
          <a:xfrm>
            <a:off x="6378450" y="2977213"/>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Pra-proses Data</a:t>
            </a:r>
            <a:endParaRPr b="1" i="0" sz="1000" u="none" cap="none" strike="noStrike">
              <a:solidFill>
                <a:schemeClr val="lt1"/>
              </a:solidFill>
              <a:latin typeface="Montserrat"/>
              <a:ea typeface="Montserrat"/>
              <a:cs typeface="Montserrat"/>
              <a:sym typeface="Montserrat"/>
            </a:endParaRPr>
          </a:p>
        </p:txBody>
      </p:sp>
      <p:sp>
        <p:nvSpPr>
          <p:cNvPr id="559" name="Google Shape;559;p58"/>
          <p:cNvSpPr/>
          <p:nvPr/>
        </p:nvSpPr>
        <p:spPr>
          <a:xfrm>
            <a:off x="6378450" y="3603321"/>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Implementasi Algoritma</a:t>
            </a:r>
            <a:endParaRPr b="1" i="0" sz="1000" u="none" cap="none" strike="noStrike">
              <a:solidFill>
                <a:schemeClr val="lt1"/>
              </a:solidFill>
              <a:latin typeface="Montserrat"/>
              <a:ea typeface="Montserrat"/>
              <a:cs typeface="Montserrat"/>
              <a:sym typeface="Montserrat"/>
            </a:endParaRPr>
          </a:p>
        </p:txBody>
      </p:sp>
      <p:cxnSp>
        <p:nvCxnSpPr>
          <p:cNvPr id="560" name="Google Shape;560;p58"/>
          <p:cNvCxnSpPr>
            <a:stCxn id="561" idx="2"/>
            <a:endCxn id="562" idx="0"/>
          </p:cNvCxnSpPr>
          <p:nvPr/>
        </p:nvCxnSpPr>
        <p:spPr>
          <a:xfrm>
            <a:off x="7415400" y="1540188"/>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563" name="Google Shape;563;p58"/>
          <p:cNvCxnSpPr>
            <a:stCxn id="562" idx="2"/>
            <a:endCxn id="557" idx="0"/>
          </p:cNvCxnSpPr>
          <p:nvPr/>
        </p:nvCxnSpPr>
        <p:spPr>
          <a:xfrm>
            <a:off x="7415400" y="2166304"/>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564" name="Google Shape;564;p58"/>
          <p:cNvCxnSpPr>
            <a:stCxn id="557" idx="2"/>
            <a:endCxn id="558" idx="0"/>
          </p:cNvCxnSpPr>
          <p:nvPr/>
        </p:nvCxnSpPr>
        <p:spPr>
          <a:xfrm>
            <a:off x="7415400" y="2792404"/>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565" name="Google Shape;565;p58"/>
          <p:cNvCxnSpPr>
            <a:stCxn id="558" idx="2"/>
            <a:endCxn id="559" idx="0"/>
          </p:cNvCxnSpPr>
          <p:nvPr/>
        </p:nvCxnSpPr>
        <p:spPr>
          <a:xfrm>
            <a:off x="7415400" y="3418513"/>
            <a:ext cx="0" cy="184800"/>
          </a:xfrm>
          <a:prstGeom prst="straightConnector1">
            <a:avLst/>
          </a:prstGeom>
          <a:noFill/>
          <a:ln cap="flat" cmpd="sng" w="19050">
            <a:solidFill>
              <a:schemeClr val="dk2"/>
            </a:solidFill>
            <a:prstDash val="solid"/>
            <a:round/>
            <a:headEnd len="med" w="med" type="none"/>
            <a:tailEnd len="med" w="med" type="triangle"/>
          </a:ln>
        </p:spPr>
      </p:cxnSp>
      <p:sp>
        <p:nvSpPr>
          <p:cNvPr id="566" name="Google Shape;566;p58"/>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Sidang Tugas Akhir</a:t>
            </a:r>
            <a:endParaRPr/>
          </a:p>
        </p:txBody>
      </p:sp>
      <p:sp>
        <p:nvSpPr>
          <p:cNvPr id="567" name="Google Shape;567;p58"/>
          <p:cNvSpPr/>
          <p:nvPr/>
        </p:nvSpPr>
        <p:spPr>
          <a:xfrm>
            <a:off x="6378450" y="1724988"/>
            <a:ext cx="2073900" cy="441300"/>
          </a:xfrm>
          <a:prstGeom prst="roundRect">
            <a:avLst>
              <a:gd fmla="val 36254" name="adj"/>
            </a:avLst>
          </a:prstGeom>
          <a:solidFill>
            <a:schemeClr val="accen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Studi Literatur</a:t>
            </a:r>
            <a:endParaRPr b="1" i="0" sz="1000" u="none" cap="none" strike="noStrike">
              <a:solidFill>
                <a:schemeClr val="lt1"/>
              </a:solidFill>
              <a:latin typeface="Montserrat"/>
              <a:ea typeface="Montserrat"/>
              <a:cs typeface="Montserrat"/>
              <a:sym typeface="Montserrat"/>
            </a:endParaRPr>
          </a:p>
        </p:txBody>
      </p:sp>
      <p:sp>
        <p:nvSpPr>
          <p:cNvPr id="568" name="Google Shape;568;p58"/>
          <p:cNvSpPr/>
          <p:nvPr/>
        </p:nvSpPr>
        <p:spPr>
          <a:xfrm>
            <a:off x="6378450" y="1098896"/>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Identifikasi Masalah</a:t>
            </a:r>
            <a:endParaRPr b="1" i="0" sz="1000" u="none" cap="none" strike="noStrike">
              <a:solidFill>
                <a:schemeClr val="lt1"/>
              </a:solidFill>
              <a:latin typeface="Montserrat"/>
              <a:ea typeface="Montserrat"/>
              <a:cs typeface="Montserrat"/>
              <a:sym typeface="Montserrat"/>
            </a:endParaRPr>
          </a:p>
        </p:txBody>
      </p:sp>
      <p:cxnSp>
        <p:nvCxnSpPr>
          <p:cNvPr id="569" name="Google Shape;569;p58"/>
          <p:cNvCxnSpPr/>
          <p:nvPr/>
        </p:nvCxnSpPr>
        <p:spPr>
          <a:xfrm>
            <a:off x="7415400" y="4044638"/>
            <a:ext cx="0" cy="184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9"/>
          <p:cNvSpPr/>
          <p:nvPr/>
        </p:nvSpPr>
        <p:spPr>
          <a:xfrm>
            <a:off x="507206" y="1524631"/>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1100">
                <a:solidFill>
                  <a:schemeClr val="dk1"/>
                </a:solidFill>
                <a:latin typeface="Montserrat"/>
                <a:ea typeface="Montserrat"/>
                <a:cs typeface="Montserrat"/>
                <a:sym typeface="Montserrat"/>
              </a:rPr>
              <a:t>Tahap pengumpulan data dilakukan dengan menggunakan metode </a:t>
            </a:r>
            <a:r>
              <a:rPr b="1" lang="en" sz="1100">
                <a:solidFill>
                  <a:schemeClr val="dk1"/>
                </a:solidFill>
                <a:latin typeface="Montserrat"/>
                <a:ea typeface="Montserrat"/>
                <a:cs typeface="Montserrat"/>
                <a:sym typeface="Montserrat"/>
              </a:rPr>
              <a:t>scraping </a:t>
            </a:r>
            <a:r>
              <a:rPr lang="en" sz="1100">
                <a:solidFill>
                  <a:schemeClr val="dk1"/>
                </a:solidFill>
                <a:latin typeface="Montserrat"/>
                <a:ea typeface="Montserrat"/>
                <a:cs typeface="Montserrat"/>
                <a:sym typeface="Montserrat"/>
              </a:rPr>
              <a:t>yang dilakukan terhadap sebuah platform penjualan properti. Data yang diperoleh mencakup atribut properti seperti, </a:t>
            </a:r>
            <a:r>
              <a:rPr b="1" lang="en" sz="1100">
                <a:solidFill>
                  <a:schemeClr val="dk1"/>
                </a:solidFill>
                <a:latin typeface="Montserrat"/>
                <a:ea typeface="Montserrat"/>
                <a:cs typeface="Montserrat"/>
                <a:sym typeface="Montserrat"/>
              </a:rPr>
              <a:t>harga</a:t>
            </a:r>
            <a:r>
              <a:rPr lang="en" sz="1100">
                <a:solidFill>
                  <a:schemeClr val="dk1"/>
                </a:solidFill>
                <a:latin typeface="Montserrat"/>
                <a:ea typeface="Montserrat"/>
                <a:cs typeface="Montserrat"/>
                <a:sym typeface="Montserrat"/>
              </a:rPr>
              <a:t>, </a:t>
            </a:r>
            <a:r>
              <a:rPr b="1" lang="en" sz="1100">
                <a:solidFill>
                  <a:schemeClr val="dk1"/>
                </a:solidFill>
                <a:latin typeface="Montserrat"/>
                <a:ea typeface="Montserrat"/>
                <a:cs typeface="Montserrat"/>
                <a:sym typeface="Montserrat"/>
              </a:rPr>
              <a:t>luas properti</a:t>
            </a:r>
            <a:r>
              <a:rPr lang="en" sz="1100">
                <a:solidFill>
                  <a:schemeClr val="dk1"/>
                </a:solidFill>
                <a:latin typeface="Montserrat"/>
                <a:ea typeface="Montserrat"/>
                <a:cs typeface="Montserrat"/>
                <a:sym typeface="Montserrat"/>
              </a:rPr>
              <a:t>, </a:t>
            </a:r>
            <a:r>
              <a:rPr b="1" lang="en" sz="1100">
                <a:solidFill>
                  <a:schemeClr val="dk1"/>
                </a:solidFill>
                <a:latin typeface="Montserrat"/>
                <a:ea typeface="Montserrat"/>
                <a:cs typeface="Montserrat"/>
                <a:sym typeface="Montserrat"/>
              </a:rPr>
              <a:t>fasilitas </a:t>
            </a:r>
            <a:r>
              <a:rPr lang="en" sz="1100">
                <a:solidFill>
                  <a:schemeClr val="dk1"/>
                </a:solidFill>
                <a:latin typeface="Montserrat"/>
                <a:ea typeface="Montserrat"/>
                <a:cs typeface="Montserrat"/>
                <a:sym typeface="Montserrat"/>
              </a:rPr>
              <a:t>yang ditawarkan, serta </a:t>
            </a:r>
            <a:r>
              <a:rPr b="1" lang="en" sz="1100">
                <a:solidFill>
                  <a:schemeClr val="dk1"/>
                </a:solidFill>
                <a:latin typeface="Montserrat"/>
                <a:ea typeface="Montserrat"/>
                <a:cs typeface="Montserrat"/>
                <a:sym typeface="Montserrat"/>
              </a:rPr>
              <a:t>deskripsi </a:t>
            </a:r>
            <a:r>
              <a:rPr lang="en" sz="1100">
                <a:solidFill>
                  <a:schemeClr val="dk1"/>
                </a:solidFill>
                <a:latin typeface="Montserrat"/>
                <a:ea typeface="Montserrat"/>
                <a:cs typeface="Montserrat"/>
                <a:sym typeface="Montserrat"/>
              </a:rPr>
              <a:t>dari properti tersebut. Selain itu data demografi dan kondisi sosial pengguna diperoleh dari kajian literatur untuk membangun profil pengguna</a:t>
            </a:r>
            <a:endParaRPr sz="1100">
              <a:solidFill>
                <a:schemeClr val="lt1"/>
              </a:solidFill>
              <a:latin typeface="Montserrat"/>
              <a:ea typeface="Montserrat"/>
              <a:cs typeface="Montserrat"/>
              <a:sym typeface="Montserrat"/>
            </a:endParaRPr>
          </a:p>
        </p:txBody>
      </p:sp>
      <p:sp>
        <p:nvSpPr>
          <p:cNvPr id="575" name="Google Shape;575;p59"/>
          <p:cNvSpPr/>
          <p:nvPr/>
        </p:nvSpPr>
        <p:spPr>
          <a:xfrm>
            <a:off x="507201" y="573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a:solidFill>
                  <a:schemeClr val="lt1"/>
                </a:solidFill>
                <a:latin typeface="Montserrat"/>
                <a:ea typeface="Montserrat"/>
                <a:cs typeface="Montserrat"/>
                <a:sym typeface="Montserrat"/>
              </a:rPr>
              <a:t>Pengumpulan Data</a:t>
            </a:r>
            <a:endParaRPr b="1" i="0" sz="1400" u="none" cap="none" strike="noStrike">
              <a:solidFill>
                <a:schemeClr val="lt1"/>
              </a:solidFill>
              <a:latin typeface="Montserrat"/>
              <a:ea typeface="Montserrat"/>
              <a:cs typeface="Montserrat"/>
              <a:sym typeface="Montserrat"/>
            </a:endParaRPr>
          </a:p>
        </p:txBody>
      </p:sp>
      <p:sp>
        <p:nvSpPr>
          <p:cNvPr id="576" name="Google Shape;576;p59"/>
          <p:cNvSpPr/>
          <p:nvPr/>
        </p:nvSpPr>
        <p:spPr>
          <a:xfrm>
            <a:off x="6378450" y="2977213"/>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Pra-proses Data</a:t>
            </a:r>
            <a:endParaRPr b="1" i="0" sz="1000" u="none" cap="none" strike="noStrike">
              <a:solidFill>
                <a:schemeClr val="lt1"/>
              </a:solidFill>
              <a:latin typeface="Montserrat"/>
              <a:ea typeface="Montserrat"/>
              <a:cs typeface="Montserrat"/>
              <a:sym typeface="Montserrat"/>
            </a:endParaRPr>
          </a:p>
        </p:txBody>
      </p:sp>
      <p:sp>
        <p:nvSpPr>
          <p:cNvPr id="577" name="Google Shape;577;p59"/>
          <p:cNvSpPr/>
          <p:nvPr/>
        </p:nvSpPr>
        <p:spPr>
          <a:xfrm>
            <a:off x="6378450" y="3603321"/>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Implementasi Algoritma</a:t>
            </a:r>
            <a:endParaRPr b="1" i="0" sz="1000" u="none" cap="none" strike="noStrike">
              <a:solidFill>
                <a:schemeClr val="lt1"/>
              </a:solidFill>
              <a:latin typeface="Montserrat"/>
              <a:ea typeface="Montserrat"/>
              <a:cs typeface="Montserrat"/>
              <a:sym typeface="Montserrat"/>
            </a:endParaRPr>
          </a:p>
        </p:txBody>
      </p:sp>
      <p:cxnSp>
        <p:nvCxnSpPr>
          <p:cNvPr id="578" name="Google Shape;578;p59"/>
          <p:cNvCxnSpPr>
            <a:stCxn id="579" idx="2"/>
            <a:endCxn id="580" idx="0"/>
          </p:cNvCxnSpPr>
          <p:nvPr/>
        </p:nvCxnSpPr>
        <p:spPr>
          <a:xfrm>
            <a:off x="7415400" y="1540188"/>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581" name="Google Shape;581;p59"/>
          <p:cNvCxnSpPr>
            <a:stCxn id="580" idx="2"/>
            <a:endCxn id="582" idx="0"/>
          </p:cNvCxnSpPr>
          <p:nvPr/>
        </p:nvCxnSpPr>
        <p:spPr>
          <a:xfrm>
            <a:off x="7415400" y="2166304"/>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583" name="Google Shape;583;p59"/>
          <p:cNvCxnSpPr>
            <a:stCxn id="582" idx="2"/>
            <a:endCxn id="576" idx="0"/>
          </p:cNvCxnSpPr>
          <p:nvPr/>
        </p:nvCxnSpPr>
        <p:spPr>
          <a:xfrm>
            <a:off x="7415400" y="2792413"/>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584" name="Google Shape;584;p59"/>
          <p:cNvCxnSpPr>
            <a:stCxn id="576" idx="2"/>
            <a:endCxn id="577" idx="0"/>
          </p:cNvCxnSpPr>
          <p:nvPr/>
        </p:nvCxnSpPr>
        <p:spPr>
          <a:xfrm>
            <a:off x="7415400" y="3418513"/>
            <a:ext cx="0" cy="184800"/>
          </a:xfrm>
          <a:prstGeom prst="straightConnector1">
            <a:avLst/>
          </a:prstGeom>
          <a:noFill/>
          <a:ln cap="flat" cmpd="sng" w="19050">
            <a:solidFill>
              <a:schemeClr val="dk2"/>
            </a:solidFill>
            <a:prstDash val="solid"/>
            <a:round/>
            <a:headEnd len="med" w="med" type="none"/>
            <a:tailEnd len="med" w="med" type="triangle"/>
          </a:ln>
        </p:spPr>
      </p:cxnSp>
      <p:sp>
        <p:nvSpPr>
          <p:cNvPr id="585" name="Google Shape;585;p59"/>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Sidang Tugas Akhir</a:t>
            </a:r>
            <a:endParaRPr/>
          </a:p>
        </p:txBody>
      </p:sp>
      <p:sp>
        <p:nvSpPr>
          <p:cNvPr id="586" name="Google Shape;586;p59"/>
          <p:cNvSpPr/>
          <p:nvPr/>
        </p:nvSpPr>
        <p:spPr>
          <a:xfrm>
            <a:off x="6378450" y="1098896"/>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Identifikasi Masalah</a:t>
            </a:r>
            <a:endParaRPr b="1" i="0" sz="1000" u="none" cap="none" strike="noStrike">
              <a:solidFill>
                <a:schemeClr val="lt1"/>
              </a:solidFill>
              <a:latin typeface="Montserrat"/>
              <a:ea typeface="Montserrat"/>
              <a:cs typeface="Montserrat"/>
              <a:sym typeface="Montserrat"/>
            </a:endParaRPr>
          </a:p>
        </p:txBody>
      </p:sp>
      <p:sp>
        <p:nvSpPr>
          <p:cNvPr id="587" name="Google Shape;587;p59"/>
          <p:cNvSpPr/>
          <p:nvPr/>
        </p:nvSpPr>
        <p:spPr>
          <a:xfrm>
            <a:off x="6378450" y="2351100"/>
            <a:ext cx="2073900" cy="441300"/>
          </a:xfrm>
          <a:prstGeom prst="roundRect">
            <a:avLst>
              <a:gd fmla="val 36254" name="adj"/>
            </a:avLst>
          </a:prstGeom>
          <a:solidFill>
            <a:schemeClr val="accen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Pengumpulan Data</a:t>
            </a:r>
            <a:endParaRPr b="1" i="0" sz="1000" u="none" cap="none" strike="noStrike">
              <a:solidFill>
                <a:schemeClr val="lt1"/>
              </a:solidFill>
              <a:latin typeface="Montserrat"/>
              <a:ea typeface="Montserrat"/>
              <a:cs typeface="Montserrat"/>
              <a:sym typeface="Montserrat"/>
            </a:endParaRPr>
          </a:p>
        </p:txBody>
      </p:sp>
      <p:sp>
        <p:nvSpPr>
          <p:cNvPr id="588" name="Google Shape;588;p59"/>
          <p:cNvSpPr/>
          <p:nvPr/>
        </p:nvSpPr>
        <p:spPr>
          <a:xfrm>
            <a:off x="6378450" y="1725004"/>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Studi Literatur</a:t>
            </a:r>
            <a:endParaRPr b="1" i="0" sz="1000" u="none" cap="none" strike="noStrike">
              <a:solidFill>
                <a:schemeClr val="lt1"/>
              </a:solidFill>
              <a:latin typeface="Montserrat"/>
              <a:ea typeface="Montserrat"/>
              <a:cs typeface="Montserrat"/>
              <a:sym typeface="Montserrat"/>
            </a:endParaRPr>
          </a:p>
        </p:txBody>
      </p:sp>
      <p:cxnSp>
        <p:nvCxnSpPr>
          <p:cNvPr id="589" name="Google Shape;589;p59"/>
          <p:cNvCxnSpPr/>
          <p:nvPr/>
        </p:nvCxnSpPr>
        <p:spPr>
          <a:xfrm>
            <a:off x="7415400" y="4044613"/>
            <a:ext cx="0" cy="184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0"/>
          <p:cNvSpPr/>
          <p:nvPr/>
        </p:nvSpPr>
        <p:spPr>
          <a:xfrm>
            <a:off x="507206" y="1524631"/>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just">
              <a:lnSpc>
                <a:spcPct val="90000"/>
              </a:lnSpc>
              <a:spcBef>
                <a:spcPts val="0"/>
              </a:spcBef>
              <a:spcAft>
                <a:spcPts val="0"/>
              </a:spcAft>
              <a:buSzPts val="2100"/>
              <a:buNone/>
            </a:pPr>
            <a:r>
              <a:t/>
            </a:r>
            <a:endParaRPr sz="1100">
              <a:solidFill>
                <a:schemeClr val="dk1"/>
              </a:solidFill>
              <a:latin typeface="Montserrat"/>
              <a:ea typeface="Montserrat"/>
              <a:cs typeface="Montserrat"/>
              <a:sym typeface="Montserrat"/>
            </a:endParaRPr>
          </a:p>
          <a:p>
            <a:pPr indent="0" lvl="0" marL="0" rtl="0" algn="just">
              <a:lnSpc>
                <a:spcPct val="90000"/>
              </a:lnSpc>
              <a:spcBef>
                <a:spcPts val="0"/>
              </a:spcBef>
              <a:spcAft>
                <a:spcPts val="0"/>
              </a:spcAft>
              <a:buClr>
                <a:schemeClr val="dk1"/>
              </a:buClr>
              <a:buSzPts val="2100"/>
              <a:buFont typeface="Arial"/>
              <a:buNone/>
            </a:pPr>
            <a:r>
              <a:rPr lang="en" sz="1100">
                <a:solidFill>
                  <a:schemeClr val="dk1"/>
                </a:solidFill>
                <a:latin typeface="Montserrat"/>
                <a:ea typeface="Montserrat"/>
                <a:cs typeface="Montserrat"/>
                <a:sym typeface="Montserrat"/>
              </a:rPr>
              <a:t>Pada tahap ini, data yang telah terkumpul diolah terlebih dahulu untuk memastikan kualitasnya sebelum digunakan dalam implementasi algoritma. Proses ini melibatkan pembersihan data untuk menghapus </a:t>
            </a:r>
            <a:r>
              <a:rPr b="1" lang="en" sz="1100">
                <a:solidFill>
                  <a:schemeClr val="dk1"/>
                </a:solidFill>
                <a:latin typeface="Montserrat"/>
                <a:ea typeface="Montserrat"/>
                <a:cs typeface="Montserrat"/>
                <a:sym typeface="Montserrat"/>
              </a:rPr>
              <a:t>duplikasi data </a:t>
            </a:r>
            <a:r>
              <a:rPr lang="en" sz="1100">
                <a:solidFill>
                  <a:schemeClr val="dk1"/>
                </a:solidFill>
                <a:latin typeface="Montserrat"/>
                <a:ea typeface="Montserrat"/>
                <a:cs typeface="Montserrat"/>
                <a:sym typeface="Montserrat"/>
              </a:rPr>
              <a:t>dan </a:t>
            </a:r>
            <a:r>
              <a:rPr b="1" lang="en" sz="1100">
                <a:solidFill>
                  <a:schemeClr val="dk1"/>
                </a:solidFill>
                <a:latin typeface="Montserrat"/>
                <a:ea typeface="Montserrat"/>
                <a:cs typeface="Montserrat"/>
                <a:sym typeface="Montserrat"/>
              </a:rPr>
              <a:t>nilai yang hilang</a:t>
            </a:r>
            <a:r>
              <a:rPr lang="en" sz="1100">
                <a:solidFill>
                  <a:schemeClr val="dk1"/>
                </a:solidFill>
                <a:latin typeface="Montserrat"/>
                <a:ea typeface="Montserrat"/>
                <a:cs typeface="Montserrat"/>
                <a:sym typeface="Montserrat"/>
              </a:rPr>
              <a:t>, serta </a:t>
            </a:r>
            <a:r>
              <a:rPr b="1" lang="en" sz="1100">
                <a:solidFill>
                  <a:schemeClr val="dk1"/>
                </a:solidFill>
                <a:latin typeface="Montserrat"/>
                <a:ea typeface="Montserrat"/>
                <a:cs typeface="Montserrat"/>
                <a:sym typeface="Montserrat"/>
              </a:rPr>
              <a:t>ekstraksi data tambahan</a:t>
            </a:r>
            <a:r>
              <a:rPr lang="en" sz="1100">
                <a:solidFill>
                  <a:schemeClr val="dk1"/>
                </a:solidFill>
                <a:latin typeface="Montserrat"/>
                <a:ea typeface="Montserrat"/>
                <a:cs typeface="Montserrat"/>
                <a:sym typeface="Montserrat"/>
              </a:rPr>
              <a:t> dari deskripsi seperti fasilitas sekitar hunian menggunakan </a:t>
            </a:r>
            <a:r>
              <a:rPr b="1" lang="en" sz="1100">
                <a:solidFill>
                  <a:schemeClr val="dk1"/>
                </a:solidFill>
                <a:latin typeface="Montserrat"/>
                <a:ea typeface="Montserrat"/>
                <a:cs typeface="Montserrat"/>
                <a:sym typeface="Montserrat"/>
              </a:rPr>
              <a:t>Named Entity Recognition (NER) </a:t>
            </a:r>
            <a:r>
              <a:rPr lang="en" sz="1100">
                <a:solidFill>
                  <a:schemeClr val="dk1"/>
                </a:solidFill>
                <a:latin typeface="Montserrat"/>
                <a:ea typeface="Montserrat"/>
                <a:cs typeface="Montserrat"/>
                <a:sym typeface="Montserrat"/>
              </a:rPr>
              <a:t>dan </a:t>
            </a:r>
            <a:r>
              <a:rPr b="1" lang="en" sz="1100">
                <a:solidFill>
                  <a:schemeClr val="dk1"/>
                </a:solidFill>
                <a:latin typeface="Montserrat"/>
                <a:ea typeface="Montserrat"/>
                <a:cs typeface="Montserrat"/>
                <a:sym typeface="Montserrat"/>
              </a:rPr>
              <a:t>Regular Expression (RegEx)</a:t>
            </a:r>
            <a:r>
              <a:rPr lang="en" sz="1100">
                <a:solidFill>
                  <a:schemeClr val="dk1"/>
                </a:solidFill>
                <a:latin typeface="Montserrat"/>
                <a:ea typeface="Montserrat"/>
                <a:cs typeface="Montserrat"/>
                <a:sym typeface="Montserrat"/>
              </a:rPr>
              <a:t>. Dilakukan </a:t>
            </a:r>
            <a:r>
              <a:rPr b="1" lang="en" sz="1100">
                <a:solidFill>
                  <a:schemeClr val="dk1"/>
                </a:solidFill>
                <a:latin typeface="Montserrat"/>
                <a:ea typeface="Montserrat"/>
                <a:cs typeface="Montserrat"/>
                <a:sym typeface="Montserrat"/>
              </a:rPr>
              <a:t>Exploratory Data Analysis </a:t>
            </a:r>
            <a:r>
              <a:rPr lang="en" sz="1100">
                <a:solidFill>
                  <a:schemeClr val="dk1"/>
                </a:solidFill>
                <a:latin typeface="Montserrat"/>
                <a:ea typeface="Montserrat"/>
                <a:cs typeface="Montserrat"/>
                <a:sym typeface="Montserrat"/>
              </a:rPr>
              <a:t>untuk mengetahui distribusi data, dan juga hubungan antar variabel. </a:t>
            </a:r>
            <a:endParaRPr sz="1100">
              <a:solidFill>
                <a:schemeClr val="dk1"/>
              </a:solidFill>
              <a:latin typeface="Montserrat"/>
              <a:ea typeface="Montserrat"/>
              <a:cs typeface="Montserrat"/>
              <a:sym typeface="Montserrat"/>
            </a:endParaRPr>
          </a:p>
          <a:p>
            <a:pPr indent="0" lvl="0" marL="0" marR="0" rtl="0" algn="ctr">
              <a:spcBef>
                <a:spcPts val="0"/>
              </a:spcBef>
              <a:spcAft>
                <a:spcPts val="0"/>
              </a:spcAft>
              <a:buNone/>
            </a:pPr>
            <a:r>
              <a:t/>
            </a:r>
            <a:endParaRPr sz="1100">
              <a:solidFill>
                <a:schemeClr val="lt1"/>
              </a:solidFill>
              <a:latin typeface="Montserrat"/>
              <a:ea typeface="Montserrat"/>
              <a:cs typeface="Montserrat"/>
              <a:sym typeface="Montserrat"/>
            </a:endParaRPr>
          </a:p>
        </p:txBody>
      </p:sp>
      <p:sp>
        <p:nvSpPr>
          <p:cNvPr id="595" name="Google Shape;595;p60"/>
          <p:cNvSpPr/>
          <p:nvPr/>
        </p:nvSpPr>
        <p:spPr>
          <a:xfrm>
            <a:off x="507201" y="573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a:solidFill>
                  <a:schemeClr val="lt1"/>
                </a:solidFill>
                <a:latin typeface="Montserrat"/>
                <a:ea typeface="Montserrat"/>
                <a:cs typeface="Montserrat"/>
                <a:sym typeface="Montserrat"/>
              </a:rPr>
              <a:t>Pra-proses Data</a:t>
            </a:r>
            <a:endParaRPr b="1" i="0" sz="1400" u="none" cap="none" strike="noStrike">
              <a:solidFill>
                <a:schemeClr val="lt1"/>
              </a:solidFill>
              <a:latin typeface="Montserrat"/>
              <a:ea typeface="Montserrat"/>
              <a:cs typeface="Montserrat"/>
              <a:sym typeface="Montserrat"/>
            </a:endParaRPr>
          </a:p>
        </p:txBody>
      </p:sp>
      <p:sp>
        <p:nvSpPr>
          <p:cNvPr id="596" name="Google Shape;596;p60"/>
          <p:cNvSpPr/>
          <p:nvPr/>
        </p:nvSpPr>
        <p:spPr>
          <a:xfrm>
            <a:off x="6378450" y="3603321"/>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Implementasi Algoritma</a:t>
            </a:r>
            <a:endParaRPr b="1" i="0" sz="1000" u="none" cap="none" strike="noStrike">
              <a:solidFill>
                <a:schemeClr val="lt1"/>
              </a:solidFill>
              <a:latin typeface="Montserrat"/>
              <a:ea typeface="Montserrat"/>
              <a:cs typeface="Montserrat"/>
              <a:sym typeface="Montserrat"/>
            </a:endParaRPr>
          </a:p>
        </p:txBody>
      </p:sp>
      <p:cxnSp>
        <p:nvCxnSpPr>
          <p:cNvPr id="597" name="Google Shape;597;p60"/>
          <p:cNvCxnSpPr>
            <a:stCxn id="598" idx="2"/>
            <a:endCxn id="599" idx="0"/>
          </p:cNvCxnSpPr>
          <p:nvPr/>
        </p:nvCxnSpPr>
        <p:spPr>
          <a:xfrm>
            <a:off x="7415400" y="1540188"/>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600" name="Google Shape;600;p60"/>
          <p:cNvCxnSpPr>
            <a:stCxn id="599" idx="2"/>
            <a:endCxn id="601" idx="0"/>
          </p:cNvCxnSpPr>
          <p:nvPr/>
        </p:nvCxnSpPr>
        <p:spPr>
          <a:xfrm>
            <a:off x="7415400" y="2166304"/>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602" name="Google Shape;602;p60"/>
          <p:cNvCxnSpPr>
            <a:stCxn id="601" idx="2"/>
            <a:endCxn id="603" idx="0"/>
          </p:cNvCxnSpPr>
          <p:nvPr/>
        </p:nvCxnSpPr>
        <p:spPr>
          <a:xfrm>
            <a:off x="7415400" y="2792413"/>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604" name="Google Shape;604;p60"/>
          <p:cNvCxnSpPr>
            <a:stCxn id="603" idx="2"/>
            <a:endCxn id="596" idx="0"/>
          </p:cNvCxnSpPr>
          <p:nvPr/>
        </p:nvCxnSpPr>
        <p:spPr>
          <a:xfrm>
            <a:off x="7415400" y="3418521"/>
            <a:ext cx="0" cy="184800"/>
          </a:xfrm>
          <a:prstGeom prst="straightConnector1">
            <a:avLst/>
          </a:prstGeom>
          <a:noFill/>
          <a:ln cap="flat" cmpd="sng" w="19050">
            <a:solidFill>
              <a:schemeClr val="dk2"/>
            </a:solidFill>
            <a:prstDash val="solid"/>
            <a:round/>
            <a:headEnd len="med" w="med" type="none"/>
            <a:tailEnd len="med" w="med" type="triangle"/>
          </a:ln>
        </p:spPr>
      </p:cxnSp>
      <p:sp>
        <p:nvSpPr>
          <p:cNvPr id="605" name="Google Shape;605;p60"/>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Sidang Tugas Akhir</a:t>
            </a:r>
            <a:endParaRPr/>
          </a:p>
        </p:txBody>
      </p:sp>
      <p:sp>
        <p:nvSpPr>
          <p:cNvPr id="606" name="Google Shape;606;p60"/>
          <p:cNvSpPr/>
          <p:nvPr/>
        </p:nvSpPr>
        <p:spPr>
          <a:xfrm>
            <a:off x="6378450" y="1098896"/>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Identifikasi Masalah</a:t>
            </a:r>
            <a:endParaRPr b="1" i="0" sz="1000" u="none" cap="none" strike="noStrike">
              <a:solidFill>
                <a:schemeClr val="lt1"/>
              </a:solidFill>
              <a:latin typeface="Montserrat"/>
              <a:ea typeface="Montserrat"/>
              <a:cs typeface="Montserrat"/>
              <a:sym typeface="Montserrat"/>
            </a:endParaRPr>
          </a:p>
        </p:txBody>
      </p:sp>
      <p:sp>
        <p:nvSpPr>
          <p:cNvPr id="607" name="Google Shape;607;p60"/>
          <p:cNvSpPr/>
          <p:nvPr/>
        </p:nvSpPr>
        <p:spPr>
          <a:xfrm>
            <a:off x="6378450" y="1725004"/>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Studi Literatur</a:t>
            </a:r>
            <a:endParaRPr b="1" i="0" sz="1000" u="none" cap="none" strike="noStrike">
              <a:solidFill>
                <a:schemeClr val="lt1"/>
              </a:solidFill>
              <a:latin typeface="Montserrat"/>
              <a:ea typeface="Montserrat"/>
              <a:cs typeface="Montserrat"/>
              <a:sym typeface="Montserrat"/>
            </a:endParaRPr>
          </a:p>
        </p:txBody>
      </p:sp>
      <p:sp>
        <p:nvSpPr>
          <p:cNvPr id="608" name="Google Shape;608;p60"/>
          <p:cNvSpPr/>
          <p:nvPr/>
        </p:nvSpPr>
        <p:spPr>
          <a:xfrm>
            <a:off x="6378450" y="2977213"/>
            <a:ext cx="2073900" cy="441300"/>
          </a:xfrm>
          <a:prstGeom prst="roundRect">
            <a:avLst>
              <a:gd fmla="val 36254" name="adj"/>
            </a:avLst>
          </a:prstGeom>
          <a:solidFill>
            <a:schemeClr val="accen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Pra-proses Data</a:t>
            </a:r>
            <a:endParaRPr b="1" i="0" sz="1000" u="none" cap="none" strike="noStrike">
              <a:solidFill>
                <a:schemeClr val="lt1"/>
              </a:solidFill>
              <a:latin typeface="Montserrat"/>
              <a:ea typeface="Montserrat"/>
              <a:cs typeface="Montserrat"/>
              <a:sym typeface="Montserrat"/>
            </a:endParaRPr>
          </a:p>
        </p:txBody>
      </p:sp>
      <p:sp>
        <p:nvSpPr>
          <p:cNvPr id="609" name="Google Shape;609;p60"/>
          <p:cNvSpPr/>
          <p:nvPr/>
        </p:nvSpPr>
        <p:spPr>
          <a:xfrm>
            <a:off x="6378450" y="2351113"/>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Pengumpulan Data</a:t>
            </a:r>
            <a:endParaRPr b="1" i="0" sz="1000" u="none" cap="none" strike="noStrike">
              <a:solidFill>
                <a:schemeClr val="lt1"/>
              </a:solidFill>
              <a:latin typeface="Montserrat"/>
              <a:ea typeface="Montserrat"/>
              <a:cs typeface="Montserrat"/>
              <a:sym typeface="Montserrat"/>
            </a:endParaRPr>
          </a:p>
        </p:txBody>
      </p:sp>
      <p:cxnSp>
        <p:nvCxnSpPr>
          <p:cNvPr id="610" name="Google Shape;610;p60"/>
          <p:cNvCxnSpPr/>
          <p:nvPr/>
        </p:nvCxnSpPr>
        <p:spPr>
          <a:xfrm>
            <a:off x="7415400" y="4044621"/>
            <a:ext cx="0" cy="184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1"/>
          <p:cNvSpPr/>
          <p:nvPr/>
        </p:nvSpPr>
        <p:spPr>
          <a:xfrm>
            <a:off x="507206" y="1524631"/>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1100">
                <a:solidFill>
                  <a:schemeClr val="dk1"/>
                </a:solidFill>
                <a:latin typeface="Montserrat"/>
                <a:ea typeface="Montserrat"/>
                <a:cs typeface="Montserrat"/>
                <a:sym typeface="Montserrat"/>
              </a:rPr>
              <a:t>Tahap ini mengintegrasikan pendekatan utama dalam membangun sistem rekomendasi. </a:t>
            </a:r>
            <a:r>
              <a:rPr b="1" lang="en" sz="1100">
                <a:solidFill>
                  <a:schemeClr val="dk1"/>
                </a:solidFill>
                <a:latin typeface="Montserrat"/>
                <a:ea typeface="Montserrat"/>
                <a:cs typeface="Montserrat"/>
                <a:sym typeface="Montserrat"/>
              </a:rPr>
              <a:t>Rule-based KBRS </a:t>
            </a:r>
            <a:r>
              <a:rPr lang="en" sz="1100">
                <a:solidFill>
                  <a:schemeClr val="dk1"/>
                </a:solidFill>
                <a:latin typeface="Montserrat"/>
                <a:ea typeface="Montserrat"/>
                <a:cs typeface="Montserrat"/>
                <a:sym typeface="Montserrat"/>
              </a:rPr>
              <a:t>digunakan untuk memberi label profil yang paling sesuai. </a:t>
            </a:r>
            <a:r>
              <a:rPr lang="en" sz="1100">
                <a:solidFill>
                  <a:schemeClr val="dk1"/>
                </a:solidFill>
                <a:latin typeface="Montserrat"/>
                <a:ea typeface="Montserrat"/>
                <a:cs typeface="Montserrat"/>
                <a:sym typeface="Montserrat"/>
              </a:rPr>
              <a:t>Metode </a:t>
            </a:r>
            <a:r>
              <a:rPr b="1" lang="en" sz="1100">
                <a:solidFill>
                  <a:schemeClr val="dk1"/>
                </a:solidFill>
                <a:latin typeface="Montserrat"/>
                <a:ea typeface="Montserrat"/>
                <a:cs typeface="Montserrat"/>
                <a:sym typeface="Montserrat"/>
              </a:rPr>
              <a:t>TF-IDF</a:t>
            </a:r>
            <a:r>
              <a:rPr lang="en" sz="1100">
                <a:solidFill>
                  <a:schemeClr val="dk1"/>
                </a:solidFill>
                <a:latin typeface="Montserrat"/>
                <a:ea typeface="Montserrat"/>
                <a:cs typeface="Montserrat"/>
                <a:sym typeface="Montserrat"/>
              </a:rPr>
              <a:t> digunakan dalam </a:t>
            </a:r>
            <a:r>
              <a:rPr b="1" lang="en" sz="1100">
                <a:solidFill>
                  <a:schemeClr val="dk1"/>
                </a:solidFill>
                <a:latin typeface="Montserrat"/>
                <a:ea typeface="Montserrat"/>
                <a:cs typeface="Montserrat"/>
                <a:sym typeface="Montserrat"/>
              </a:rPr>
              <a:t>CBF </a:t>
            </a:r>
            <a:r>
              <a:rPr lang="en" sz="1100">
                <a:solidFill>
                  <a:schemeClr val="dk1"/>
                </a:solidFill>
                <a:latin typeface="Montserrat"/>
                <a:ea typeface="Montserrat"/>
                <a:cs typeface="Montserrat"/>
                <a:sym typeface="Montserrat"/>
              </a:rPr>
              <a:t>untuk menganalisis relevansi properti berdasarkan atribut, dengan </a:t>
            </a:r>
            <a:r>
              <a:rPr b="1" lang="en" sz="1100">
                <a:solidFill>
                  <a:schemeClr val="dk1"/>
                </a:solidFill>
                <a:latin typeface="Montserrat"/>
                <a:ea typeface="Montserrat"/>
                <a:cs typeface="Montserrat"/>
                <a:sym typeface="Montserrat"/>
              </a:rPr>
              <a:t>Cosine Similarity</a:t>
            </a:r>
            <a:r>
              <a:rPr lang="en" sz="1100">
                <a:solidFill>
                  <a:schemeClr val="dk1"/>
                </a:solidFill>
                <a:latin typeface="Montserrat"/>
                <a:ea typeface="Montserrat"/>
                <a:cs typeface="Montserrat"/>
                <a:sym typeface="Montserrat"/>
              </a:rPr>
              <a:t> menghitung kesamaan </a:t>
            </a:r>
            <a:r>
              <a:rPr lang="en" sz="1100">
                <a:solidFill>
                  <a:schemeClr val="dk1"/>
                </a:solidFill>
                <a:latin typeface="Montserrat"/>
                <a:ea typeface="Montserrat"/>
                <a:cs typeface="Montserrat"/>
                <a:sym typeface="Montserrat"/>
              </a:rPr>
              <a:t>antara</a:t>
            </a:r>
            <a:r>
              <a:rPr lang="en" sz="1100">
                <a:solidFill>
                  <a:schemeClr val="dk1"/>
                </a:solidFill>
                <a:latin typeface="Montserrat"/>
                <a:ea typeface="Montserrat"/>
                <a:cs typeface="Montserrat"/>
                <a:sym typeface="Montserrat"/>
              </a:rPr>
              <a:t> properti dan menghasilkan 10 kandidat rekomendasi properti. </a:t>
            </a:r>
            <a:r>
              <a:rPr b="1" lang="en" sz="1100">
                <a:solidFill>
                  <a:schemeClr val="dk1"/>
                </a:solidFill>
                <a:latin typeface="Montserrat"/>
                <a:ea typeface="Montserrat"/>
                <a:cs typeface="Montserrat"/>
                <a:sym typeface="Montserrat"/>
              </a:rPr>
              <a:t>Profile Matching</a:t>
            </a:r>
            <a:r>
              <a:rPr lang="en" sz="1100">
                <a:solidFill>
                  <a:schemeClr val="dk1"/>
                </a:solidFill>
                <a:latin typeface="Montserrat"/>
                <a:ea typeface="Montserrat"/>
                <a:cs typeface="Montserrat"/>
                <a:sym typeface="Montserrat"/>
              </a:rPr>
              <a:t> digunakan untuk mencocokan properti dengan preferensi pengguna melalui </a:t>
            </a:r>
            <a:r>
              <a:rPr b="1" lang="en" sz="1100">
                <a:solidFill>
                  <a:schemeClr val="dk1"/>
                </a:solidFill>
                <a:latin typeface="Montserrat"/>
                <a:ea typeface="Montserrat"/>
                <a:cs typeface="Montserrat"/>
                <a:sym typeface="Montserrat"/>
              </a:rPr>
              <a:t>analisis gap</a:t>
            </a:r>
            <a:r>
              <a:rPr lang="en" sz="1100">
                <a:solidFill>
                  <a:schemeClr val="dk1"/>
                </a:solidFill>
                <a:latin typeface="Montserrat"/>
                <a:ea typeface="Montserrat"/>
                <a:cs typeface="Montserrat"/>
                <a:sym typeface="Montserrat"/>
              </a:rPr>
              <a:t>.</a:t>
            </a:r>
            <a:endParaRPr sz="1100">
              <a:solidFill>
                <a:schemeClr val="lt1"/>
              </a:solidFill>
              <a:latin typeface="Montserrat"/>
              <a:ea typeface="Montserrat"/>
              <a:cs typeface="Montserrat"/>
              <a:sym typeface="Montserrat"/>
            </a:endParaRPr>
          </a:p>
        </p:txBody>
      </p:sp>
      <p:sp>
        <p:nvSpPr>
          <p:cNvPr id="616" name="Google Shape;616;p61"/>
          <p:cNvSpPr/>
          <p:nvPr/>
        </p:nvSpPr>
        <p:spPr>
          <a:xfrm>
            <a:off x="507201" y="573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a:solidFill>
                  <a:schemeClr val="lt1"/>
                </a:solidFill>
                <a:latin typeface="Montserrat"/>
                <a:ea typeface="Montserrat"/>
                <a:cs typeface="Montserrat"/>
                <a:sym typeface="Montserrat"/>
              </a:rPr>
              <a:t>Implementasi Algoritma</a:t>
            </a:r>
            <a:endParaRPr b="1" i="0" sz="1400" u="none" cap="none" strike="noStrike">
              <a:solidFill>
                <a:schemeClr val="lt1"/>
              </a:solidFill>
              <a:latin typeface="Montserrat"/>
              <a:ea typeface="Montserrat"/>
              <a:cs typeface="Montserrat"/>
              <a:sym typeface="Montserrat"/>
            </a:endParaRPr>
          </a:p>
        </p:txBody>
      </p:sp>
      <p:cxnSp>
        <p:nvCxnSpPr>
          <p:cNvPr id="617" name="Google Shape;617;p61"/>
          <p:cNvCxnSpPr/>
          <p:nvPr/>
        </p:nvCxnSpPr>
        <p:spPr>
          <a:xfrm>
            <a:off x="6775525" y="1441921"/>
            <a:ext cx="0" cy="184800"/>
          </a:xfrm>
          <a:prstGeom prst="straightConnector1">
            <a:avLst/>
          </a:prstGeom>
          <a:noFill/>
          <a:ln cap="flat" cmpd="sng" w="19050">
            <a:solidFill>
              <a:schemeClr val="dk2"/>
            </a:solidFill>
            <a:prstDash val="solid"/>
            <a:round/>
            <a:headEnd len="med" w="med" type="none"/>
            <a:tailEnd len="med" w="med" type="triangle"/>
          </a:ln>
        </p:spPr>
      </p:cxnSp>
      <p:sp>
        <p:nvSpPr>
          <p:cNvPr id="618" name="Google Shape;618;p61"/>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Sidang Tugas Akhir</a:t>
            </a:r>
            <a:endParaRPr/>
          </a:p>
        </p:txBody>
      </p:sp>
      <p:sp>
        <p:nvSpPr>
          <p:cNvPr id="619" name="Google Shape;619;p61"/>
          <p:cNvSpPr/>
          <p:nvPr/>
        </p:nvSpPr>
        <p:spPr>
          <a:xfrm>
            <a:off x="5738575" y="1000621"/>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Pra-proses Data</a:t>
            </a:r>
            <a:endParaRPr b="1" i="0" sz="1000" u="none" cap="none" strike="noStrike">
              <a:solidFill>
                <a:schemeClr val="lt1"/>
              </a:solidFill>
              <a:latin typeface="Montserrat"/>
              <a:ea typeface="Montserrat"/>
              <a:cs typeface="Montserrat"/>
              <a:sym typeface="Montserrat"/>
            </a:endParaRPr>
          </a:p>
        </p:txBody>
      </p:sp>
      <p:sp>
        <p:nvSpPr>
          <p:cNvPr id="620" name="Google Shape;620;p61"/>
          <p:cNvSpPr/>
          <p:nvPr/>
        </p:nvSpPr>
        <p:spPr>
          <a:xfrm>
            <a:off x="5738575" y="3089071"/>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Uji Coba &amp; Evaluasi Algoritma</a:t>
            </a:r>
            <a:endParaRPr b="1" i="0" sz="1000" u="none" cap="none" strike="noStrike">
              <a:solidFill>
                <a:schemeClr val="lt1"/>
              </a:solidFill>
              <a:latin typeface="Montserrat"/>
              <a:ea typeface="Montserrat"/>
              <a:cs typeface="Montserrat"/>
              <a:sym typeface="Montserrat"/>
            </a:endParaRPr>
          </a:p>
        </p:txBody>
      </p:sp>
      <p:cxnSp>
        <p:nvCxnSpPr>
          <p:cNvPr id="621" name="Google Shape;621;p61"/>
          <p:cNvCxnSpPr/>
          <p:nvPr/>
        </p:nvCxnSpPr>
        <p:spPr>
          <a:xfrm>
            <a:off x="6775525" y="3530383"/>
            <a:ext cx="0" cy="184800"/>
          </a:xfrm>
          <a:prstGeom prst="straightConnector1">
            <a:avLst/>
          </a:prstGeom>
          <a:noFill/>
          <a:ln cap="flat" cmpd="sng" w="19050">
            <a:solidFill>
              <a:schemeClr val="dk2"/>
            </a:solidFill>
            <a:prstDash val="solid"/>
            <a:round/>
            <a:headEnd len="med" w="med" type="none"/>
            <a:tailEnd len="med" w="med" type="triangle"/>
          </a:ln>
        </p:spPr>
      </p:cxnSp>
      <p:sp>
        <p:nvSpPr>
          <p:cNvPr id="622" name="Google Shape;622;p61"/>
          <p:cNvSpPr/>
          <p:nvPr/>
        </p:nvSpPr>
        <p:spPr>
          <a:xfrm>
            <a:off x="5738575" y="3715171"/>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Penyusunan Buku Tugas Akhir</a:t>
            </a:r>
            <a:endParaRPr b="1" i="0" sz="1000" u="none" cap="none" strike="noStrike">
              <a:solidFill>
                <a:schemeClr val="lt1"/>
              </a:solidFill>
              <a:latin typeface="Montserrat"/>
              <a:ea typeface="Montserrat"/>
              <a:cs typeface="Montserrat"/>
              <a:sym typeface="Montserrat"/>
            </a:endParaRPr>
          </a:p>
        </p:txBody>
      </p:sp>
      <p:cxnSp>
        <p:nvCxnSpPr>
          <p:cNvPr id="623" name="Google Shape;623;p61"/>
          <p:cNvCxnSpPr/>
          <p:nvPr/>
        </p:nvCxnSpPr>
        <p:spPr>
          <a:xfrm>
            <a:off x="6775525" y="2889958"/>
            <a:ext cx="0" cy="184800"/>
          </a:xfrm>
          <a:prstGeom prst="straightConnector1">
            <a:avLst/>
          </a:prstGeom>
          <a:noFill/>
          <a:ln cap="flat" cmpd="sng" w="19050">
            <a:solidFill>
              <a:schemeClr val="dk2"/>
            </a:solidFill>
            <a:prstDash val="solid"/>
            <a:round/>
            <a:headEnd len="med" w="med" type="none"/>
            <a:tailEnd len="med" w="med" type="triangle"/>
          </a:ln>
        </p:spPr>
      </p:cxnSp>
      <p:sp>
        <p:nvSpPr>
          <p:cNvPr id="624" name="Google Shape;624;p61"/>
          <p:cNvSpPr/>
          <p:nvPr/>
        </p:nvSpPr>
        <p:spPr>
          <a:xfrm>
            <a:off x="4572000" y="1641050"/>
            <a:ext cx="4542300" cy="1248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25" name="Google Shape;625;p61"/>
          <p:cNvSpPr/>
          <p:nvPr/>
        </p:nvSpPr>
        <p:spPr>
          <a:xfrm>
            <a:off x="5738575" y="1709438"/>
            <a:ext cx="2073900" cy="441300"/>
          </a:xfrm>
          <a:prstGeom prst="roundRect">
            <a:avLst>
              <a:gd fmla="val 36254" name="adj"/>
            </a:avLst>
          </a:prstGeom>
          <a:gradFill>
            <a:gsLst>
              <a:gs pos="0">
                <a:srgbClr val="FC9055"/>
              </a:gs>
              <a:gs pos="100000">
                <a:srgbClr val="C44C0B"/>
              </a:gs>
            </a:gsLst>
            <a:lin ang="5400700"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Implementasi Algoritma</a:t>
            </a:r>
            <a:endParaRPr b="1" i="0" sz="1000" u="none" cap="none" strike="noStrike">
              <a:solidFill>
                <a:schemeClr val="lt1"/>
              </a:solidFill>
              <a:latin typeface="Montserrat"/>
              <a:ea typeface="Montserrat"/>
              <a:cs typeface="Montserrat"/>
              <a:sym typeface="Montserrat"/>
            </a:endParaRPr>
          </a:p>
        </p:txBody>
      </p:sp>
      <p:sp>
        <p:nvSpPr>
          <p:cNvPr id="626" name="Google Shape;626;p61"/>
          <p:cNvSpPr/>
          <p:nvPr/>
        </p:nvSpPr>
        <p:spPr>
          <a:xfrm>
            <a:off x="6391063" y="2265500"/>
            <a:ext cx="768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Montserrat"/>
                <a:ea typeface="Montserrat"/>
                <a:cs typeface="Montserrat"/>
                <a:sym typeface="Montserrat"/>
              </a:rPr>
              <a:t>Cosine Similarity</a:t>
            </a:r>
            <a:endParaRPr b="1" i="0" sz="800" u="none" cap="none" strike="noStrike">
              <a:solidFill>
                <a:schemeClr val="lt1"/>
              </a:solidFill>
              <a:latin typeface="Montserrat"/>
              <a:ea typeface="Montserrat"/>
              <a:cs typeface="Montserrat"/>
              <a:sym typeface="Montserrat"/>
            </a:endParaRPr>
          </a:p>
        </p:txBody>
      </p:sp>
      <p:sp>
        <p:nvSpPr>
          <p:cNvPr id="627" name="Google Shape;627;p61"/>
          <p:cNvSpPr/>
          <p:nvPr/>
        </p:nvSpPr>
        <p:spPr>
          <a:xfrm>
            <a:off x="4986775" y="2267250"/>
            <a:ext cx="9156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Montserrat"/>
                <a:ea typeface="Montserrat"/>
                <a:cs typeface="Montserrat"/>
                <a:sym typeface="Montserrat"/>
              </a:rPr>
              <a:t>Knowledge Based RS</a:t>
            </a:r>
            <a:endParaRPr b="1" i="0" sz="800" u="none" cap="none" strike="noStrike">
              <a:solidFill>
                <a:schemeClr val="lt1"/>
              </a:solidFill>
              <a:latin typeface="Montserrat"/>
              <a:ea typeface="Montserrat"/>
              <a:cs typeface="Montserrat"/>
              <a:sym typeface="Montserrat"/>
            </a:endParaRPr>
          </a:p>
        </p:txBody>
      </p:sp>
      <p:sp>
        <p:nvSpPr>
          <p:cNvPr id="628" name="Google Shape;628;p61"/>
          <p:cNvSpPr/>
          <p:nvPr/>
        </p:nvSpPr>
        <p:spPr>
          <a:xfrm>
            <a:off x="7812475" y="2265500"/>
            <a:ext cx="768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Montserrat"/>
                <a:ea typeface="Montserrat"/>
                <a:cs typeface="Montserrat"/>
                <a:sym typeface="Montserrat"/>
              </a:rPr>
              <a:t>Profile Matching</a:t>
            </a:r>
            <a:endParaRPr b="1" i="0" sz="800" u="none" cap="none" strike="noStrike">
              <a:solidFill>
                <a:schemeClr val="lt1"/>
              </a:solidFill>
              <a:latin typeface="Montserrat"/>
              <a:ea typeface="Montserrat"/>
              <a:cs typeface="Montserrat"/>
              <a:sym typeface="Montserrat"/>
            </a:endParaRPr>
          </a:p>
        </p:txBody>
      </p:sp>
      <p:cxnSp>
        <p:nvCxnSpPr>
          <p:cNvPr id="629" name="Google Shape;629;p61"/>
          <p:cNvCxnSpPr>
            <a:stCxn id="626" idx="3"/>
            <a:endCxn id="628" idx="1"/>
          </p:cNvCxnSpPr>
          <p:nvPr/>
        </p:nvCxnSpPr>
        <p:spPr>
          <a:xfrm>
            <a:off x="7159963" y="2486150"/>
            <a:ext cx="652500" cy="0"/>
          </a:xfrm>
          <a:prstGeom prst="straightConnector1">
            <a:avLst/>
          </a:prstGeom>
          <a:noFill/>
          <a:ln cap="flat" cmpd="sng" w="19050">
            <a:solidFill>
              <a:schemeClr val="lt1"/>
            </a:solidFill>
            <a:prstDash val="solid"/>
            <a:round/>
            <a:headEnd len="med" w="med" type="none"/>
            <a:tailEnd len="med" w="med" type="triangle"/>
          </a:ln>
        </p:spPr>
      </p:cxnSp>
      <p:cxnSp>
        <p:nvCxnSpPr>
          <p:cNvPr id="630" name="Google Shape;630;p61"/>
          <p:cNvCxnSpPr>
            <a:stCxn id="627" idx="3"/>
            <a:endCxn id="626" idx="1"/>
          </p:cNvCxnSpPr>
          <p:nvPr/>
        </p:nvCxnSpPr>
        <p:spPr>
          <a:xfrm flipH="1" rot="10800000">
            <a:off x="5902375" y="2486100"/>
            <a:ext cx="488700" cy="1800"/>
          </a:xfrm>
          <a:prstGeom prst="straightConnector1">
            <a:avLst/>
          </a:prstGeom>
          <a:noFill/>
          <a:ln cap="flat" cmpd="sng" w="19050">
            <a:solidFill>
              <a:schemeClr val="lt1"/>
            </a:solidFill>
            <a:prstDash val="solid"/>
            <a:round/>
            <a:headEnd len="med" w="med" type="none"/>
            <a:tailEnd len="med" w="med" type="triangle"/>
          </a:ln>
        </p:spPr>
      </p:cxnSp>
      <p:sp>
        <p:nvSpPr>
          <p:cNvPr id="631" name="Google Shape;631;p61"/>
          <p:cNvSpPr txBox="1"/>
          <p:nvPr/>
        </p:nvSpPr>
        <p:spPr>
          <a:xfrm>
            <a:off x="5516250" y="-265875"/>
            <a:ext cx="5937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dk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2"/>
          <p:cNvSpPr/>
          <p:nvPr/>
        </p:nvSpPr>
        <p:spPr>
          <a:xfrm>
            <a:off x="5688225" y="2338950"/>
            <a:ext cx="2205900" cy="1155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37" name="Google Shape;637;p62"/>
          <p:cNvSpPr/>
          <p:nvPr/>
        </p:nvSpPr>
        <p:spPr>
          <a:xfrm>
            <a:off x="507206" y="1524631"/>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1100">
                <a:solidFill>
                  <a:schemeClr val="dk1"/>
                </a:solidFill>
                <a:latin typeface="Montserrat"/>
                <a:ea typeface="Montserrat"/>
                <a:cs typeface="Montserrat"/>
                <a:sym typeface="Montserrat"/>
              </a:rPr>
              <a:t>Keberhasilan </a:t>
            </a:r>
            <a:r>
              <a:rPr b="1" lang="en" sz="1100">
                <a:solidFill>
                  <a:schemeClr val="dk1"/>
                </a:solidFill>
                <a:latin typeface="Montserrat"/>
                <a:ea typeface="Montserrat"/>
                <a:cs typeface="Montserrat"/>
                <a:sym typeface="Montserrat"/>
              </a:rPr>
              <a:t>Profile Matching</a:t>
            </a:r>
            <a:r>
              <a:rPr lang="en" sz="1100">
                <a:solidFill>
                  <a:schemeClr val="dk1"/>
                </a:solidFill>
                <a:latin typeface="Montserrat"/>
                <a:ea typeface="Montserrat"/>
                <a:cs typeface="Montserrat"/>
                <a:sym typeface="Montserrat"/>
              </a:rPr>
              <a:t> mengidentifikasi dan memberikan rekomendasi yang sesuai diuji menggunakan </a:t>
            </a:r>
            <a:r>
              <a:rPr b="1" lang="en" sz="1100">
                <a:solidFill>
                  <a:schemeClr val="dk1"/>
                </a:solidFill>
                <a:latin typeface="Montserrat"/>
                <a:ea typeface="Montserrat"/>
                <a:cs typeface="Montserrat"/>
                <a:sym typeface="Montserrat"/>
              </a:rPr>
              <a:t>Black Box Testing</a:t>
            </a:r>
            <a:r>
              <a:rPr lang="en" sz="1100">
                <a:solidFill>
                  <a:schemeClr val="dk1"/>
                </a:solidFill>
                <a:latin typeface="Montserrat"/>
                <a:ea typeface="Montserrat"/>
                <a:cs typeface="Montserrat"/>
                <a:sym typeface="Montserrat"/>
              </a:rPr>
              <a:t> dengan metode </a:t>
            </a:r>
            <a:r>
              <a:rPr b="1" lang="en" sz="1100">
                <a:solidFill>
                  <a:schemeClr val="dk1"/>
                </a:solidFill>
                <a:latin typeface="Montserrat"/>
                <a:ea typeface="Montserrat"/>
                <a:cs typeface="Montserrat"/>
                <a:sym typeface="Montserrat"/>
              </a:rPr>
              <a:t>Decision Table Testing</a:t>
            </a:r>
            <a:r>
              <a:rPr lang="en" sz="1100">
                <a:solidFill>
                  <a:schemeClr val="dk1"/>
                </a:solidFill>
                <a:latin typeface="Montserrat"/>
                <a:ea typeface="Montserrat"/>
                <a:cs typeface="Montserrat"/>
                <a:sym typeface="Montserrat"/>
              </a:rPr>
              <a:t>. Serangkaian kasus uji mensimulasikan pengguna yang sedang mencari properti dilakukan dan rekam hasilnya. </a:t>
            </a:r>
            <a:r>
              <a:rPr b="1" lang="en" sz="1100">
                <a:solidFill>
                  <a:schemeClr val="dk1"/>
                </a:solidFill>
                <a:latin typeface="Montserrat"/>
                <a:ea typeface="Montserrat"/>
                <a:cs typeface="Montserrat"/>
                <a:sym typeface="Montserrat"/>
              </a:rPr>
              <a:t>Confusion Matrix</a:t>
            </a:r>
            <a:r>
              <a:rPr lang="en" sz="1100">
                <a:solidFill>
                  <a:schemeClr val="dk1"/>
                </a:solidFill>
                <a:latin typeface="Montserrat"/>
                <a:ea typeface="Montserrat"/>
                <a:cs typeface="Montserrat"/>
                <a:sym typeface="Montserrat"/>
              </a:rPr>
              <a:t> digunakan untuk memvisualisasikan hasil klasifikasi profil yang didapat dari hasil Black Box Testing.</a:t>
            </a:r>
            <a:endParaRPr sz="1100">
              <a:solidFill>
                <a:schemeClr val="lt1"/>
              </a:solidFill>
              <a:latin typeface="Montserrat"/>
              <a:ea typeface="Montserrat"/>
              <a:cs typeface="Montserrat"/>
              <a:sym typeface="Montserrat"/>
            </a:endParaRPr>
          </a:p>
        </p:txBody>
      </p:sp>
      <p:sp>
        <p:nvSpPr>
          <p:cNvPr id="638" name="Google Shape;638;p62"/>
          <p:cNvSpPr/>
          <p:nvPr/>
        </p:nvSpPr>
        <p:spPr>
          <a:xfrm>
            <a:off x="507201" y="573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a:solidFill>
                  <a:schemeClr val="lt1"/>
                </a:solidFill>
                <a:latin typeface="Montserrat"/>
                <a:ea typeface="Montserrat"/>
                <a:cs typeface="Montserrat"/>
                <a:sym typeface="Montserrat"/>
              </a:rPr>
              <a:t>Uji Coba &amp; Evaluasi Algoritma</a:t>
            </a:r>
            <a:endParaRPr b="1" i="0" sz="1400" u="none" cap="none" strike="noStrike">
              <a:solidFill>
                <a:schemeClr val="lt1"/>
              </a:solidFill>
              <a:latin typeface="Montserrat"/>
              <a:ea typeface="Montserrat"/>
              <a:cs typeface="Montserrat"/>
              <a:sym typeface="Montserrat"/>
            </a:endParaRPr>
          </a:p>
        </p:txBody>
      </p:sp>
      <p:cxnSp>
        <p:nvCxnSpPr>
          <p:cNvPr id="639" name="Google Shape;639;p62"/>
          <p:cNvCxnSpPr/>
          <p:nvPr/>
        </p:nvCxnSpPr>
        <p:spPr>
          <a:xfrm>
            <a:off x="6775525" y="1441921"/>
            <a:ext cx="0" cy="184800"/>
          </a:xfrm>
          <a:prstGeom prst="straightConnector1">
            <a:avLst/>
          </a:prstGeom>
          <a:noFill/>
          <a:ln cap="flat" cmpd="sng" w="19050">
            <a:solidFill>
              <a:schemeClr val="dk2"/>
            </a:solidFill>
            <a:prstDash val="solid"/>
            <a:round/>
            <a:headEnd len="med" w="med" type="none"/>
            <a:tailEnd len="med" w="med" type="triangle"/>
          </a:ln>
        </p:spPr>
      </p:cxnSp>
      <p:sp>
        <p:nvSpPr>
          <p:cNvPr id="640" name="Google Shape;640;p62"/>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Sidang Tugas Akhir</a:t>
            </a:r>
            <a:endParaRPr/>
          </a:p>
        </p:txBody>
      </p:sp>
      <p:sp>
        <p:nvSpPr>
          <p:cNvPr id="641" name="Google Shape;641;p62"/>
          <p:cNvSpPr/>
          <p:nvPr/>
        </p:nvSpPr>
        <p:spPr>
          <a:xfrm>
            <a:off x="5738575" y="1626713"/>
            <a:ext cx="2073900" cy="441300"/>
          </a:xfrm>
          <a:prstGeom prst="roundRect">
            <a:avLst>
              <a:gd fmla="val 36254" name="adj"/>
            </a:avLst>
          </a:prstGeom>
          <a:gradFill>
            <a:gsLst>
              <a:gs pos="0">
                <a:srgbClr val="FC9055"/>
              </a:gs>
              <a:gs pos="100000">
                <a:srgbClr val="C44C0B"/>
              </a:gs>
            </a:gsLst>
            <a:lin ang="5400700"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Implementasi Algoritma</a:t>
            </a:r>
            <a:endParaRPr b="1" i="0" sz="1000" u="none" cap="none" strike="noStrike">
              <a:solidFill>
                <a:schemeClr val="lt1"/>
              </a:solidFill>
              <a:latin typeface="Montserrat"/>
              <a:ea typeface="Montserrat"/>
              <a:cs typeface="Montserrat"/>
              <a:sym typeface="Montserrat"/>
            </a:endParaRPr>
          </a:p>
        </p:txBody>
      </p:sp>
      <p:sp>
        <p:nvSpPr>
          <p:cNvPr id="642" name="Google Shape;642;p62"/>
          <p:cNvSpPr/>
          <p:nvPr/>
        </p:nvSpPr>
        <p:spPr>
          <a:xfrm>
            <a:off x="5738575" y="1000621"/>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Pra-proses Data</a:t>
            </a:r>
            <a:endParaRPr b="1" i="0" sz="1000" u="none" cap="none" strike="noStrike">
              <a:solidFill>
                <a:schemeClr val="lt1"/>
              </a:solidFill>
              <a:latin typeface="Montserrat"/>
              <a:ea typeface="Montserrat"/>
              <a:cs typeface="Montserrat"/>
              <a:sym typeface="Montserrat"/>
            </a:endParaRPr>
          </a:p>
        </p:txBody>
      </p:sp>
      <p:sp>
        <p:nvSpPr>
          <p:cNvPr id="643" name="Google Shape;643;p62"/>
          <p:cNvSpPr/>
          <p:nvPr/>
        </p:nvSpPr>
        <p:spPr>
          <a:xfrm>
            <a:off x="5738575" y="2388333"/>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Uji Coba &amp; Evaluasi Algoritma</a:t>
            </a:r>
            <a:endParaRPr b="1" i="0" sz="1000" u="none" cap="none" strike="noStrike">
              <a:solidFill>
                <a:schemeClr val="lt1"/>
              </a:solidFill>
              <a:latin typeface="Montserrat"/>
              <a:ea typeface="Montserrat"/>
              <a:cs typeface="Montserrat"/>
              <a:sym typeface="Montserrat"/>
            </a:endParaRPr>
          </a:p>
        </p:txBody>
      </p:sp>
      <p:cxnSp>
        <p:nvCxnSpPr>
          <p:cNvPr id="644" name="Google Shape;644;p62"/>
          <p:cNvCxnSpPr/>
          <p:nvPr/>
        </p:nvCxnSpPr>
        <p:spPr>
          <a:xfrm>
            <a:off x="6775525" y="3493958"/>
            <a:ext cx="0" cy="184800"/>
          </a:xfrm>
          <a:prstGeom prst="straightConnector1">
            <a:avLst/>
          </a:prstGeom>
          <a:noFill/>
          <a:ln cap="flat" cmpd="sng" w="19050">
            <a:solidFill>
              <a:schemeClr val="dk2"/>
            </a:solidFill>
            <a:prstDash val="solid"/>
            <a:round/>
            <a:headEnd len="med" w="med" type="none"/>
            <a:tailEnd len="med" w="med" type="triangle"/>
          </a:ln>
        </p:spPr>
      </p:cxnSp>
      <p:sp>
        <p:nvSpPr>
          <p:cNvPr id="645" name="Google Shape;645;p62"/>
          <p:cNvSpPr/>
          <p:nvPr/>
        </p:nvSpPr>
        <p:spPr>
          <a:xfrm>
            <a:off x="5796875" y="2970575"/>
            <a:ext cx="8391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Montserrat"/>
                <a:ea typeface="Montserrat"/>
                <a:cs typeface="Montserrat"/>
                <a:sym typeface="Montserrat"/>
              </a:rPr>
              <a:t>Black Box Testing</a:t>
            </a:r>
            <a:endParaRPr b="1" i="0" sz="800" u="none" cap="none" strike="noStrike">
              <a:solidFill>
                <a:schemeClr val="lt1"/>
              </a:solidFill>
              <a:latin typeface="Montserrat"/>
              <a:ea typeface="Montserrat"/>
              <a:cs typeface="Montserrat"/>
              <a:sym typeface="Montserrat"/>
            </a:endParaRPr>
          </a:p>
        </p:txBody>
      </p:sp>
      <p:sp>
        <p:nvSpPr>
          <p:cNvPr id="646" name="Google Shape;646;p62"/>
          <p:cNvSpPr/>
          <p:nvPr/>
        </p:nvSpPr>
        <p:spPr>
          <a:xfrm>
            <a:off x="6925701" y="2970575"/>
            <a:ext cx="8391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800">
                <a:solidFill>
                  <a:schemeClr val="lt1"/>
                </a:solidFill>
                <a:latin typeface="Montserrat"/>
                <a:ea typeface="Montserrat"/>
                <a:cs typeface="Montserrat"/>
                <a:sym typeface="Montserrat"/>
              </a:rPr>
              <a:t>Confusion Matrix</a:t>
            </a:r>
            <a:endParaRPr b="1" i="0" sz="800" u="none" cap="none" strike="noStrike">
              <a:solidFill>
                <a:schemeClr val="lt1"/>
              </a:solidFill>
              <a:latin typeface="Montserrat"/>
              <a:ea typeface="Montserrat"/>
              <a:cs typeface="Montserrat"/>
              <a:sym typeface="Montserrat"/>
            </a:endParaRPr>
          </a:p>
        </p:txBody>
      </p:sp>
      <p:sp>
        <p:nvSpPr>
          <p:cNvPr id="647" name="Google Shape;647;p62"/>
          <p:cNvSpPr/>
          <p:nvPr/>
        </p:nvSpPr>
        <p:spPr>
          <a:xfrm>
            <a:off x="5738575" y="3678746"/>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Penyusunan Buku Tugas Akhir</a:t>
            </a:r>
            <a:endParaRPr b="1" i="0" sz="1000" u="none" cap="none" strike="noStrike">
              <a:solidFill>
                <a:schemeClr val="lt1"/>
              </a:solidFill>
              <a:latin typeface="Montserrat"/>
              <a:ea typeface="Montserrat"/>
              <a:cs typeface="Montserrat"/>
              <a:sym typeface="Montserrat"/>
            </a:endParaRPr>
          </a:p>
        </p:txBody>
      </p:sp>
      <p:cxnSp>
        <p:nvCxnSpPr>
          <p:cNvPr id="648" name="Google Shape;648;p62"/>
          <p:cNvCxnSpPr/>
          <p:nvPr/>
        </p:nvCxnSpPr>
        <p:spPr>
          <a:xfrm>
            <a:off x="6775525" y="2068033"/>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649" name="Google Shape;649;p62"/>
          <p:cNvCxnSpPr>
            <a:stCxn id="645" idx="3"/>
            <a:endCxn id="646" idx="1"/>
          </p:cNvCxnSpPr>
          <p:nvPr/>
        </p:nvCxnSpPr>
        <p:spPr>
          <a:xfrm>
            <a:off x="6635975" y="3191225"/>
            <a:ext cx="289800" cy="0"/>
          </a:xfrm>
          <a:prstGeom prst="straightConnector1">
            <a:avLst/>
          </a:prstGeom>
          <a:noFill/>
          <a:ln cap="flat" cmpd="sng" w="19050">
            <a:solidFill>
              <a:schemeClr val="lt1"/>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cxnSp>
        <p:nvCxnSpPr>
          <p:cNvPr id="654" name="Google Shape;654;p63"/>
          <p:cNvCxnSpPr/>
          <p:nvPr/>
        </p:nvCxnSpPr>
        <p:spPr>
          <a:xfrm>
            <a:off x="7168250" y="1914075"/>
            <a:ext cx="160200" cy="0"/>
          </a:xfrm>
          <a:prstGeom prst="straightConnector1">
            <a:avLst/>
          </a:prstGeom>
          <a:noFill/>
          <a:ln cap="flat" cmpd="sng" w="19050">
            <a:solidFill>
              <a:schemeClr val="lt1"/>
            </a:solidFill>
            <a:prstDash val="solid"/>
            <a:round/>
            <a:headEnd len="med" w="med" type="none"/>
            <a:tailEnd len="med" w="med" type="triangle"/>
          </a:ln>
        </p:spPr>
      </p:cxnSp>
      <p:cxnSp>
        <p:nvCxnSpPr>
          <p:cNvPr id="655" name="Google Shape;655;p63"/>
          <p:cNvCxnSpPr/>
          <p:nvPr/>
        </p:nvCxnSpPr>
        <p:spPr>
          <a:xfrm>
            <a:off x="8244113" y="1914075"/>
            <a:ext cx="141900" cy="0"/>
          </a:xfrm>
          <a:prstGeom prst="straightConnector1">
            <a:avLst/>
          </a:prstGeom>
          <a:noFill/>
          <a:ln cap="flat" cmpd="sng" w="19050">
            <a:solidFill>
              <a:schemeClr val="lt1"/>
            </a:solidFill>
            <a:prstDash val="solid"/>
            <a:round/>
            <a:headEnd len="med" w="med" type="none"/>
            <a:tailEnd len="med" w="med" type="triangle"/>
          </a:ln>
        </p:spPr>
      </p:cxnSp>
      <p:cxnSp>
        <p:nvCxnSpPr>
          <p:cNvPr id="656" name="Google Shape;656;p63"/>
          <p:cNvCxnSpPr/>
          <p:nvPr/>
        </p:nvCxnSpPr>
        <p:spPr>
          <a:xfrm>
            <a:off x="7415400" y="1540192"/>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657" name="Google Shape;657;p63"/>
          <p:cNvCxnSpPr/>
          <p:nvPr/>
        </p:nvCxnSpPr>
        <p:spPr>
          <a:xfrm>
            <a:off x="7415400" y="2166300"/>
            <a:ext cx="0" cy="184800"/>
          </a:xfrm>
          <a:prstGeom prst="straightConnector1">
            <a:avLst/>
          </a:prstGeom>
          <a:noFill/>
          <a:ln cap="flat" cmpd="sng" w="19050">
            <a:solidFill>
              <a:schemeClr val="dk2"/>
            </a:solidFill>
            <a:prstDash val="solid"/>
            <a:round/>
            <a:headEnd len="med" w="med" type="none"/>
            <a:tailEnd len="med" w="med" type="triangle"/>
          </a:ln>
        </p:spPr>
      </p:cxnSp>
      <p:cxnSp>
        <p:nvCxnSpPr>
          <p:cNvPr id="658" name="Google Shape;658;p63"/>
          <p:cNvCxnSpPr/>
          <p:nvPr/>
        </p:nvCxnSpPr>
        <p:spPr>
          <a:xfrm>
            <a:off x="7415400" y="2792408"/>
            <a:ext cx="0" cy="184800"/>
          </a:xfrm>
          <a:prstGeom prst="straightConnector1">
            <a:avLst/>
          </a:prstGeom>
          <a:noFill/>
          <a:ln cap="flat" cmpd="sng" w="19050">
            <a:solidFill>
              <a:schemeClr val="dk2"/>
            </a:solidFill>
            <a:prstDash val="solid"/>
            <a:round/>
            <a:headEnd len="med" w="med" type="none"/>
            <a:tailEnd len="med" w="med" type="triangle"/>
          </a:ln>
        </p:spPr>
      </p:cxnSp>
      <p:sp>
        <p:nvSpPr>
          <p:cNvPr id="659" name="Google Shape;659;p63"/>
          <p:cNvSpPr/>
          <p:nvPr/>
        </p:nvSpPr>
        <p:spPr>
          <a:xfrm>
            <a:off x="6378450" y="1098892"/>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Pra-proses Data</a:t>
            </a:r>
            <a:endParaRPr b="1" i="0" sz="1000" u="none" cap="none" strike="noStrike">
              <a:solidFill>
                <a:schemeClr val="lt1"/>
              </a:solidFill>
              <a:latin typeface="Montserrat"/>
              <a:ea typeface="Montserrat"/>
              <a:cs typeface="Montserrat"/>
              <a:sym typeface="Montserrat"/>
            </a:endParaRPr>
          </a:p>
        </p:txBody>
      </p:sp>
      <p:sp>
        <p:nvSpPr>
          <p:cNvPr id="660" name="Google Shape;660;p63"/>
          <p:cNvSpPr/>
          <p:nvPr/>
        </p:nvSpPr>
        <p:spPr>
          <a:xfrm>
            <a:off x="6378450" y="2351100"/>
            <a:ext cx="2073900" cy="441300"/>
          </a:xfrm>
          <a:prstGeom prst="roundRect">
            <a:avLst>
              <a:gd fmla="val 36254" name="adj"/>
            </a:avLst>
          </a:prstGeom>
          <a:gradFill>
            <a:gsLst>
              <a:gs pos="0">
                <a:srgbClr val="FC9055"/>
              </a:gs>
              <a:gs pos="100000">
                <a:srgbClr val="C44C0B"/>
              </a:gs>
            </a:gsLst>
            <a:lin ang="5400700"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Uji Coba &amp; Evaluasi Algoritma</a:t>
            </a:r>
            <a:endParaRPr b="1" i="0" sz="1000" u="none" cap="none" strike="noStrike">
              <a:solidFill>
                <a:schemeClr val="lt1"/>
              </a:solidFill>
              <a:latin typeface="Montserrat"/>
              <a:ea typeface="Montserrat"/>
              <a:cs typeface="Montserrat"/>
              <a:sym typeface="Montserrat"/>
            </a:endParaRPr>
          </a:p>
        </p:txBody>
      </p:sp>
      <p:sp>
        <p:nvSpPr>
          <p:cNvPr id="661" name="Google Shape;661;p63"/>
          <p:cNvSpPr/>
          <p:nvPr/>
        </p:nvSpPr>
        <p:spPr>
          <a:xfrm>
            <a:off x="6378450" y="1725000"/>
            <a:ext cx="2073900" cy="4413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Implementasi Algoritma</a:t>
            </a:r>
            <a:endParaRPr b="1" i="0" sz="1000" u="none" cap="none" strike="noStrike">
              <a:solidFill>
                <a:schemeClr val="lt1"/>
              </a:solidFill>
              <a:latin typeface="Montserrat"/>
              <a:ea typeface="Montserrat"/>
              <a:cs typeface="Montserrat"/>
              <a:sym typeface="Montserrat"/>
            </a:endParaRPr>
          </a:p>
        </p:txBody>
      </p:sp>
      <p:sp>
        <p:nvSpPr>
          <p:cNvPr id="662" name="Google Shape;662;p63"/>
          <p:cNvSpPr/>
          <p:nvPr/>
        </p:nvSpPr>
        <p:spPr>
          <a:xfrm>
            <a:off x="6378450" y="2977213"/>
            <a:ext cx="2073900" cy="441300"/>
          </a:xfrm>
          <a:prstGeom prst="roundRect">
            <a:avLst>
              <a:gd fmla="val 36254" name="adj"/>
            </a:avLst>
          </a:prstGeom>
          <a:solidFill>
            <a:schemeClr val="accen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lt1"/>
                </a:solidFill>
                <a:latin typeface="Montserrat"/>
                <a:ea typeface="Montserrat"/>
                <a:cs typeface="Montserrat"/>
                <a:sym typeface="Montserrat"/>
              </a:rPr>
              <a:t>Penyusunan Buku Tugas Akhir</a:t>
            </a:r>
            <a:endParaRPr b="1" i="0" sz="1000" u="none" cap="none" strike="noStrike">
              <a:solidFill>
                <a:schemeClr val="lt1"/>
              </a:solidFill>
              <a:latin typeface="Montserrat"/>
              <a:ea typeface="Montserrat"/>
              <a:cs typeface="Montserrat"/>
              <a:sym typeface="Montserrat"/>
            </a:endParaRPr>
          </a:p>
        </p:txBody>
      </p:sp>
      <p:sp>
        <p:nvSpPr>
          <p:cNvPr id="663" name="Google Shape;663;p63"/>
          <p:cNvSpPr/>
          <p:nvPr/>
        </p:nvSpPr>
        <p:spPr>
          <a:xfrm>
            <a:off x="507206" y="1524631"/>
            <a:ext cx="3990900" cy="23220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1100">
                <a:solidFill>
                  <a:schemeClr val="dk1"/>
                </a:solidFill>
                <a:latin typeface="Montserrat"/>
                <a:ea typeface="Montserrat"/>
                <a:cs typeface="Montserrat"/>
                <a:sym typeface="Montserrat"/>
              </a:rPr>
              <a:t>Tahapan terakhir adalah penyusunan laporan tugas akhir yang mendokumentasikan seluruh proses penelitian secara menyeluruh. Laporan ini mencakup langkah-langkah implementasi, analisis data, hasil pengujian, serta evaluasi performa algoritma yang digunakan.</a:t>
            </a:r>
            <a:endParaRPr sz="1100">
              <a:solidFill>
                <a:schemeClr val="lt1"/>
              </a:solidFill>
              <a:latin typeface="Montserrat"/>
              <a:ea typeface="Montserrat"/>
              <a:cs typeface="Montserrat"/>
              <a:sym typeface="Montserrat"/>
            </a:endParaRPr>
          </a:p>
        </p:txBody>
      </p:sp>
      <p:sp>
        <p:nvSpPr>
          <p:cNvPr id="664" name="Google Shape;664;p63"/>
          <p:cNvSpPr/>
          <p:nvPr/>
        </p:nvSpPr>
        <p:spPr>
          <a:xfrm>
            <a:off x="507201" y="573617"/>
            <a:ext cx="3990900" cy="5097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a:solidFill>
                  <a:schemeClr val="lt1"/>
                </a:solidFill>
                <a:latin typeface="Montserrat"/>
                <a:ea typeface="Montserrat"/>
                <a:cs typeface="Montserrat"/>
                <a:sym typeface="Montserrat"/>
              </a:rPr>
              <a:t>Penyusunan Buku Tugas Akhir</a:t>
            </a:r>
            <a:endParaRPr b="1" i="0" sz="1400" u="none" cap="none" strike="noStrike">
              <a:solidFill>
                <a:schemeClr val="lt1"/>
              </a:solidFill>
              <a:latin typeface="Montserrat"/>
              <a:ea typeface="Montserrat"/>
              <a:cs typeface="Montserrat"/>
              <a:sym typeface="Montserrat"/>
            </a:endParaRPr>
          </a:p>
        </p:txBody>
      </p:sp>
      <p:sp>
        <p:nvSpPr>
          <p:cNvPr id="665" name="Google Shape;665;p63"/>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Sidang Tugas Akhir</a:t>
            </a:r>
            <a:endParaRPr/>
          </a:p>
        </p:txBody>
      </p:sp>
      <p:cxnSp>
        <p:nvCxnSpPr>
          <p:cNvPr id="666" name="Google Shape;666;p63"/>
          <p:cNvCxnSpPr/>
          <p:nvPr/>
        </p:nvCxnSpPr>
        <p:spPr>
          <a:xfrm>
            <a:off x="7415400" y="1540188"/>
            <a:ext cx="0" cy="184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4"/>
          <p:cNvSpPr/>
          <p:nvPr/>
        </p:nvSpPr>
        <p:spPr>
          <a:xfrm>
            <a:off x="3724950" y="1562600"/>
            <a:ext cx="1694100" cy="850800"/>
          </a:xfrm>
          <a:prstGeom prst="roundRect">
            <a:avLst>
              <a:gd fmla="val 50000" name="adj"/>
            </a:avLst>
          </a:prstGeom>
          <a:gradFill>
            <a:gsLst>
              <a:gs pos="0">
                <a:srgbClr val="FEC19E"/>
              </a:gs>
              <a:gs pos="46000">
                <a:srgbClr val="FA6D1E"/>
              </a:gs>
              <a:gs pos="100000">
                <a:srgbClr val="B74303"/>
              </a:gs>
            </a:gsLst>
            <a:lin ang="8100019" scaled="0"/>
          </a:gra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600">
                <a:solidFill>
                  <a:schemeClr val="lt1"/>
                </a:solidFill>
                <a:latin typeface="Montserrat"/>
                <a:ea typeface="Montserrat"/>
                <a:cs typeface="Montserrat"/>
                <a:sym typeface="Montserrat"/>
              </a:rPr>
              <a:t>04</a:t>
            </a:r>
            <a:endParaRPr b="1" sz="1600">
              <a:solidFill>
                <a:schemeClr val="lt1"/>
              </a:solidFill>
              <a:latin typeface="Montserrat"/>
              <a:ea typeface="Montserrat"/>
              <a:cs typeface="Montserrat"/>
              <a:sym typeface="Montserrat"/>
            </a:endParaRPr>
          </a:p>
        </p:txBody>
      </p:sp>
      <p:sp>
        <p:nvSpPr>
          <p:cNvPr id="672" name="Google Shape;672;p64"/>
          <p:cNvSpPr/>
          <p:nvPr/>
        </p:nvSpPr>
        <p:spPr>
          <a:xfrm>
            <a:off x="1185026" y="2035705"/>
            <a:ext cx="6774000" cy="1072200"/>
          </a:xfrm>
          <a:prstGeom prst="roundRect">
            <a:avLst>
              <a:gd fmla="val 45840"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673" name="Google Shape;673;p64"/>
          <p:cNvSpPr txBox="1"/>
          <p:nvPr>
            <p:ph type="title"/>
          </p:nvPr>
        </p:nvSpPr>
        <p:spPr>
          <a:xfrm>
            <a:off x="1185000" y="2074648"/>
            <a:ext cx="6774000" cy="9942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lang="en"/>
              <a:t>Hasil dan Pembahasan</a:t>
            </a:r>
            <a:endParaRPr>
              <a:solidFill>
                <a:schemeClr val="accent1"/>
              </a:solidFill>
            </a:endParaRPr>
          </a:p>
        </p:txBody>
      </p:sp>
      <p:sp>
        <p:nvSpPr>
          <p:cNvPr id="674" name="Google Shape;674;p64"/>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5"/>
          <p:cNvSpPr txBox="1"/>
          <p:nvPr>
            <p:ph type="title"/>
          </p:nvPr>
        </p:nvSpPr>
        <p:spPr>
          <a:xfrm>
            <a:off x="406700" y="-86831"/>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Alur Pengerjaan</a:t>
            </a:r>
            <a:endParaRPr/>
          </a:p>
        </p:txBody>
      </p:sp>
      <p:sp>
        <p:nvSpPr>
          <p:cNvPr id="680" name="Google Shape;680;p65"/>
          <p:cNvSpPr/>
          <p:nvPr/>
        </p:nvSpPr>
        <p:spPr>
          <a:xfrm>
            <a:off x="720150" y="1542863"/>
            <a:ext cx="7879800" cy="861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u="none" cap="none" strike="noStrike">
              <a:solidFill>
                <a:schemeClr val="lt1"/>
              </a:solidFill>
              <a:latin typeface="Montserrat"/>
              <a:ea typeface="Montserrat"/>
              <a:cs typeface="Montserrat"/>
              <a:sym typeface="Montserrat"/>
            </a:endParaRPr>
          </a:p>
        </p:txBody>
      </p:sp>
      <p:sp>
        <p:nvSpPr>
          <p:cNvPr id="681" name="Google Shape;681;p65"/>
          <p:cNvSpPr/>
          <p:nvPr/>
        </p:nvSpPr>
        <p:spPr>
          <a:xfrm>
            <a:off x="1352100" y="1268050"/>
            <a:ext cx="658200" cy="628800"/>
          </a:xfrm>
          <a:prstGeom prst="diamond">
            <a:avLst/>
          </a:prstGeom>
          <a:gradFill>
            <a:gsLst>
              <a:gs pos="0">
                <a:srgbClr val="FC9055"/>
              </a:gs>
              <a:gs pos="100000">
                <a:srgbClr val="C44C0B"/>
              </a:gs>
            </a:gsLst>
            <a:lin ang="5400012" scaled="0"/>
          </a:gradFill>
          <a:ln cap="flat" cmpd="sng" w="9525">
            <a:solidFill>
              <a:schemeClr val="l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1</a:t>
            </a:r>
            <a:endParaRPr b="1">
              <a:solidFill>
                <a:schemeClr val="lt1"/>
              </a:solidFill>
              <a:latin typeface="Montserrat"/>
              <a:ea typeface="Montserrat"/>
              <a:cs typeface="Montserrat"/>
              <a:sym typeface="Montserrat"/>
            </a:endParaRPr>
          </a:p>
        </p:txBody>
      </p:sp>
      <p:sp>
        <p:nvSpPr>
          <p:cNvPr id="682" name="Google Shape;682;p65"/>
          <p:cNvSpPr txBox="1"/>
          <p:nvPr/>
        </p:nvSpPr>
        <p:spPr>
          <a:xfrm>
            <a:off x="358800" y="1968313"/>
            <a:ext cx="264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1"/>
                </a:solidFill>
                <a:latin typeface="Montserrat SemiBold"/>
                <a:ea typeface="Montserrat SemiBold"/>
                <a:cs typeface="Montserrat SemiBold"/>
                <a:sym typeface="Montserrat SemiBold"/>
              </a:rPr>
              <a:t>Scraping Platform Digital Penjualan Properti</a:t>
            </a:r>
            <a:endParaRPr/>
          </a:p>
        </p:txBody>
      </p:sp>
      <p:sp>
        <p:nvSpPr>
          <p:cNvPr id="683" name="Google Shape;683;p65"/>
          <p:cNvSpPr txBox="1"/>
          <p:nvPr/>
        </p:nvSpPr>
        <p:spPr>
          <a:xfrm>
            <a:off x="3337650" y="2040600"/>
            <a:ext cx="264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accent1"/>
                </a:solidFill>
                <a:latin typeface="Montserrat SemiBold"/>
                <a:ea typeface="Montserrat SemiBold"/>
                <a:cs typeface="Montserrat SemiBold"/>
                <a:sym typeface="Montserrat SemiBold"/>
              </a:rPr>
              <a:t>Pembersihan Dataset &amp; </a:t>
            </a:r>
            <a:r>
              <a:rPr lang="en">
                <a:solidFill>
                  <a:schemeClr val="accent1"/>
                </a:solidFill>
                <a:latin typeface="Montserrat SemiBold"/>
                <a:ea typeface="Montserrat SemiBold"/>
                <a:cs typeface="Montserrat SemiBold"/>
                <a:sym typeface="Montserrat SemiBold"/>
              </a:rPr>
              <a:t>Ekstraksi</a:t>
            </a:r>
            <a:r>
              <a:rPr lang="en">
                <a:solidFill>
                  <a:schemeClr val="accent1"/>
                </a:solidFill>
                <a:latin typeface="Montserrat SemiBold"/>
                <a:ea typeface="Montserrat SemiBold"/>
                <a:cs typeface="Montserrat SemiBold"/>
                <a:sym typeface="Montserrat SemiBold"/>
              </a:rPr>
              <a:t> Fitur Tambahan</a:t>
            </a:r>
            <a:endParaRPr>
              <a:solidFill>
                <a:schemeClr val="accent1"/>
              </a:solidFill>
              <a:latin typeface="Montserrat SemiBold"/>
              <a:ea typeface="Montserrat SemiBold"/>
              <a:cs typeface="Montserrat SemiBold"/>
              <a:sym typeface="Montserrat SemiBold"/>
            </a:endParaRPr>
          </a:p>
        </p:txBody>
      </p:sp>
      <p:sp>
        <p:nvSpPr>
          <p:cNvPr id="684" name="Google Shape;684;p65"/>
          <p:cNvSpPr txBox="1"/>
          <p:nvPr/>
        </p:nvSpPr>
        <p:spPr>
          <a:xfrm>
            <a:off x="6492600" y="2040588"/>
            <a:ext cx="229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1"/>
                </a:solidFill>
                <a:latin typeface="Montserrat SemiBold"/>
                <a:ea typeface="Montserrat SemiBold"/>
                <a:cs typeface="Montserrat SemiBold"/>
                <a:sym typeface="Montserrat SemiBold"/>
              </a:rPr>
              <a:t>Pelabelan Properti dengan KBRS</a:t>
            </a:r>
            <a:endParaRPr>
              <a:solidFill>
                <a:schemeClr val="accent1"/>
              </a:solidFill>
              <a:latin typeface="Montserrat SemiBold"/>
              <a:ea typeface="Montserrat SemiBold"/>
              <a:cs typeface="Montserrat SemiBold"/>
              <a:sym typeface="Montserrat SemiBold"/>
            </a:endParaRPr>
          </a:p>
        </p:txBody>
      </p:sp>
      <p:sp>
        <p:nvSpPr>
          <p:cNvPr id="685" name="Google Shape;685;p65"/>
          <p:cNvSpPr/>
          <p:nvPr/>
        </p:nvSpPr>
        <p:spPr>
          <a:xfrm>
            <a:off x="4330950" y="1271513"/>
            <a:ext cx="658200" cy="628800"/>
          </a:xfrm>
          <a:prstGeom prst="diamond">
            <a:avLst/>
          </a:prstGeom>
          <a:gradFill>
            <a:gsLst>
              <a:gs pos="0">
                <a:srgbClr val="FC9055"/>
              </a:gs>
              <a:gs pos="100000">
                <a:srgbClr val="C44C0B"/>
              </a:gs>
            </a:gsLst>
            <a:lin ang="5400012" scaled="0"/>
          </a:gradFill>
          <a:ln cap="flat" cmpd="sng" w="9525">
            <a:solidFill>
              <a:schemeClr val="l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2</a:t>
            </a:r>
            <a:endParaRPr b="1">
              <a:solidFill>
                <a:schemeClr val="lt1"/>
              </a:solidFill>
              <a:latin typeface="Montserrat"/>
              <a:ea typeface="Montserrat"/>
              <a:cs typeface="Montserrat"/>
              <a:sym typeface="Montserrat"/>
            </a:endParaRPr>
          </a:p>
        </p:txBody>
      </p:sp>
      <p:sp>
        <p:nvSpPr>
          <p:cNvPr id="686" name="Google Shape;686;p65"/>
          <p:cNvSpPr/>
          <p:nvPr/>
        </p:nvSpPr>
        <p:spPr>
          <a:xfrm>
            <a:off x="7309800" y="1271513"/>
            <a:ext cx="658200" cy="628800"/>
          </a:xfrm>
          <a:prstGeom prst="diamond">
            <a:avLst/>
          </a:prstGeom>
          <a:gradFill>
            <a:gsLst>
              <a:gs pos="0">
                <a:srgbClr val="FC9055"/>
              </a:gs>
              <a:gs pos="100000">
                <a:srgbClr val="C44C0B"/>
              </a:gs>
            </a:gsLst>
            <a:lin ang="5400012" scaled="0"/>
          </a:gradFill>
          <a:ln cap="flat" cmpd="sng" w="9525">
            <a:solidFill>
              <a:schemeClr val="l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3</a:t>
            </a:r>
            <a:endParaRPr b="1">
              <a:solidFill>
                <a:schemeClr val="lt1"/>
              </a:solidFill>
              <a:latin typeface="Montserrat"/>
              <a:ea typeface="Montserrat"/>
              <a:cs typeface="Montserrat"/>
              <a:sym typeface="Montserrat"/>
            </a:endParaRPr>
          </a:p>
        </p:txBody>
      </p:sp>
      <p:sp>
        <p:nvSpPr>
          <p:cNvPr id="687" name="Google Shape;687;p65"/>
          <p:cNvSpPr/>
          <p:nvPr/>
        </p:nvSpPr>
        <p:spPr>
          <a:xfrm>
            <a:off x="720150" y="3330413"/>
            <a:ext cx="7879800" cy="86100"/>
          </a:xfrm>
          <a:prstGeom prst="roundRect">
            <a:avLst>
              <a:gd fmla="val 36254" name="adj"/>
            </a:avLst>
          </a:prstGeom>
          <a:gradFill>
            <a:gsLst>
              <a:gs pos="0">
                <a:srgbClr val="FC9055"/>
              </a:gs>
              <a:gs pos="100000">
                <a:srgbClr val="C44C0B"/>
              </a:gs>
            </a:gsLst>
            <a:lin ang="5400012" scaled="0"/>
          </a:gra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u="none" cap="none" strike="noStrike">
              <a:solidFill>
                <a:schemeClr val="lt1"/>
              </a:solidFill>
              <a:latin typeface="Montserrat"/>
              <a:ea typeface="Montserrat"/>
              <a:cs typeface="Montserrat"/>
              <a:sym typeface="Montserrat"/>
            </a:endParaRPr>
          </a:p>
        </p:txBody>
      </p:sp>
      <p:sp>
        <p:nvSpPr>
          <p:cNvPr id="688" name="Google Shape;688;p65"/>
          <p:cNvSpPr/>
          <p:nvPr/>
        </p:nvSpPr>
        <p:spPr>
          <a:xfrm>
            <a:off x="1352100" y="3055600"/>
            <a:ext cx="658200" cy="628800"/>
          </a:xfrm>
          <a:prstGeom prst="diamond">
            <a:avLst/>
          </a:prstGeom>
          <a:gradFill>
            <a:gsLst>
              <a:gs pos="0">
                <a:srgbClr val="FC9055"/>
              </a:gs>
              <a:gs pos="100000">
                <a:srgbClr val="C44C0B"/>
              </a:gs>
            </a:gsLst>
            <a:lin ang="5400012" scaled="0"/>
          </a:gradFill>
          <a:ln cap="flat" cmpd="sng" w="9525">
            <a:solidFill>
              <a:schemeClr val="l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4</a:t>
            </a:r>
            <a:endParaRPr b="1">
              <a:solidFill>
                <a:schemeClr val="lt1"/>
              </a:solidFill>
              <a:latin typeface="Montserrat"/>
              <a:ea typeface="Montserrat"/>
              <a:cs typeface="Montserrat"/>
              <a:sym typeface="Montserrat"/>
            </a:endParaRPr>
          </a:p>
        </p:txBody>
      </p:sp>
      <p:sp>
        <p:nvSpPr>
          <p:cNvPr id="689" name="Google Shape;689;p65"/>
          <p:cNvSpPr txBox="1"/>
          <p:nvPr/>
        </p:nvSpPr>
        <p:spPr>
          <a:xfrm>
            <a:off x="358800" y="3755863"/>
            <a:ext cx="264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1"/>
                </a:solidFill>
                <a:latin typeface="Montserrat SemiBold"/>
                <a:ea typeface="Montserrat SemiBold"/>
                <a:cs typeface="Montserrat SemiBold"/>
                <a:sym typeface="Montserrat SemiBold"/>
              </a:rPr>
              <a:t>Mencari Kandidat Properti yang Mirip dengan CBRS</a:t>
            </a:r>
            <a:endParaRPr/>
          </a:p>
        </p:txBody>
      </p:sp>
      <p:sp>
        <p:nvSpPr>
          <p:cNvPr id="690" name="Google Shape;690;p65"/>
          <p:cNvSpPr txBox="1"/>
          <p:nvPr/>
        </p:nvSpPr>
        <p:spPr>
          <a:xfrm>
            <a:off x="3337650" y="3755875"/>
            <a:ext cx="2644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1"/>
                </a:solidFill>
                <a:latin typeface="Montserrat SemiBold"/>
                <a:ea typeface="Montserrat SemiBold"/>
                <a:cs typeface="Montserrat SemiBold"/>
                <a:sym typeface="Montserrat SemiBold"/>
              </a:rPr>
              <a:t>Perangkingan</a:t>
            </a:r>
            <a:r>
              <a:rPr lang="en">
                <a:solidFill>
                  <a:schemeClr val="accent1"/>
                </a:solidFill>
                <a:latin typeface="Montserrat SemiBold"/>
                <a:ea typeface="Montserrat SemiBold"/>
                <a:cs typeface="Montserrat SemiBold"/>
                <a:sym typeface="Montserrat SemiBold"/>
              </a:rPr>
              <a:t> Properti Menggunakan Profile Matching</a:t>
            </a:r>
            <a:endParaRPr>
              <a:solidFill>
                <a:schemeClr val="accent1"/>
              </a:solidFill>
              <a:latin typeface="Montserrat SemiBold"/>
              <a:ea typeface="Montserrat SemiBold"/>
              <a:cs typeface="Montserrat SemiBold"/>
              <a:sym typeface="Montserrat SemiBold"/>
            </a:endParaRPr>
          </a:p>
        </p:txBody>
      </p:sp>
      <p:sp>
        <p:nvSpPr>
          <p:cNvPr id="691" name="Google Shape;691;p65"/>
          <p:cNvSpPr txBox="1"/>
          <p:nvPr/>
        </p:nvSpPr>
        <p:spPr>
          <a:xfrm>
            <a:off x="6492600" y="3755863"/>
            <a:ext cx="229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1"/>
                </a:solidFill>
                <a:latin typeface="Montserrat SemiBold"/>
                <a:ea typeface="Montserrat SemiBold"/>
                <a:cs typeface="Montserrat SemiBold"/>
                <a:sym typeface="Montserrat SemiBold"/>
              </a:rPr>
              <a:t>Uji Klasifikasi Input Pengguna &amp; Evaluasi</a:t>
            </a:r>
            <a:endParaRPr>
              <a:solidFill>
                <a:schemeClr val="accent1"/>
              </a:solidFill>
              <a:latin typeface="Montserrat SemiBold"/>
              <a:ea typeface="Montserrat SemiBold"/>
              <a:cs typeface="Montserrat SemiBold"/>
              <a:sym typeface="Montserrat SemiBold"/>
            </a:endParaRPr>
          </a:p>
        </p:txBody>
      </p:sp>
      <p:sp>
        <p:nvSpPr>
          <p:cNvPr id="692" name="Google Shape;692;p65"/>
          <p:cNvSpPr/>
          <p:nvPr/>
        </p:nvSpPr>
        <p:spPr>
          <a:xfrm>
            <a:off x="4330950" y="3059063"/>
            <a:ext cx="658200" cy="628800"/>
          </a:xfrm>
          <a:prstGeom prst="diamond">
            <a:avLst/>
          </a:prstGeom>
          <a:gradFill>
            <a:gsLst>
              <a:gs pos="0">
                <a:srgbClr val="FC9055"/>
              </a:gs>
              <a:gs pos="100000">
                <a:srgbClr val="C44C0B"/>
              </a:gs>
            </a:gsLst>
            <a:lin ang="5400012" scaled="0"/>
          </a:gradFill>
          <a:ln cap="flat" cmpd="sng" w="9525">
            <a:solidFill>
              <a:schemeClr val="l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5</a:t>
            </a:r>
            <a:endParaRPr b="1">
              <a:solidFill>
                <a:schemeClr val="lt1"/>
              </a:solidFill>
              <a:latin typeface="Montserrat"/>
              <a:ea typeface="Montserrat"/>
              <a:cs typeface="Montserrat"/>
              <a:sym typeface="Montserrat"/>
            </a:endParaRPr>
          </a:p>
        </p:txBody>
      </p:sp>
      <p:sp>
        <p:nvSpPr>
          <p:cNvPr id="693" name="Google Shape;693;p65"/>
          <p:cNvSpPr/>
          <p:nvPr/>
        </p:nvSpPr>
        <p:spPr>
          <a:xfrm>
            <a:off x="7309800" y="3059063"/>
            <a:ext cx="658200" cy="628800"/>
          </a:xfrm>
          <a:prstGeom prst="diamond">
            <a:avLst/>
          </a:prstGeom>
          <a:gradFill>
            <a:gsLst>
              <a:gs pos="0">
                <a:srgbClr val="FC9055"/>
              </a:gs>
              <a:gs pos="100000">
                <a:srgbClr val="C44C0B"/>
              </a:gs>
            </a:gsLst>
            <a:lin ang="5400012" scaled="0"/>
          </a:gradFill>
          <a:ln cap="flat" cmpd="sng" w="9525">
            <a:solidFill>
              <a:schemeClr val="l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6</a:t>
            </a:r>
            <a:endParaRPr b="1">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p:nvPr/>
        </p:nvSpPr>
        <p:spPr>
          <a:xfrm>
            <a:off x="523875" y="784860"/>
            <a:ext cx="7991400" cy="34746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327" name="Google Shape;327;p39"/>
          <p:cNvSpPr txBox="1"/>
          <p:nvPr>
            <p:ph type="title"/>
          </p:nvPr>
        </p:nvSpPr>
        <p:spPr>
          <a:xfrm>
            <a:off x="628650" y="151924"/>
            <a:ext cx="7886700" cy="472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Montserrat ExtraBold"/>
              <a:buNone/>
            </a:pPr>
            <a:r>
              <a:rPr lang="en"/>
              <a:t>Latar Belakang</a:t>
            </a:r>
            <a:endParaRPr>
              <a:solidFill>
                <a:schemeClr val="accent1"/>
              </a:solidFill>
            </a:endParaRPr>
          </a:p>
        </p:txBody>
      </p:sp>
      <p:sp>
        <p:nvSpPr>
          <p:cNvPr id="328" name="Google Shape;328;p39"/>
          <p:cNvSpPr txBox="1"/>
          <p:nvPr>
            <p:ph idx="2"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29" name="Google Shape;329;p39"/>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
        <p:nvSpPr>
          <p:cNvPr id="330" name="Google Shape;330;p39"/>
          <p:cNvSpPr txBox="1"/>
          <p:nvPr/>
        </p:nvSpPr>
        <p:spPr>
          <a:xfrm>
            <a:off x="628650" y="1334500"/>
            <a:ext cx="3122700" cy="17361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lang="en">
                <a:latin typeface="Montserrat"/>
                <a:ea typeface="Montserrat"/>
                <a:cs typeface="Montserrat"/>
                <a:sym typeface="Montserrat"/>
              </a:rPr>
              <a:t>Tempat tinggal merupakan salah satu kebutuhan </a:t>
            </a:r>
            <a:r>
              <a:rPr lang="en">
                <a:latin typeface="Montserrat"/>
                <a:ea typeface="Montserrat"/>
                <a:cs typeface="Montserrat"/>
                <a:sym typeface="Montserrat"/>
              </a:rPr>
              <a:t>mendasar</a:t>
            </a:r>
            <a:r>
              <a:rPr lang="en">
                <a:latin typeface="Montserrat"/>
                <a:ea typeface="Montserrat"/>
                <a:cs typeface="Montserrat"/>
                <a:sym typeface="Montserrat"/>
              </a:rPr>
              <a:t> bagi setiap individu. </a:t>
            </a:r>
            <a:endParaRPr>
              <a:latin typeface="Montserrat"/>
              <a:ea typeface="Montserrat"/>
              <a:cs typeface="Montserrat"/>
              <a:sym typeface="Montserrat"/>
            </a:endParaRPr>
          </a:p>
          <a:p>
            <a:pPr indent="0" lvl="0" marL="0" rtl="0" algn="just">
              <a:lnSpc>
                <a:spcPct val="90000"/>
              </a:lnSpc>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just">
              <a:lnSpc>
                <a:spcPct val="90000"/>
              </a:lnSpc>
              <a:spcBef>
                <a:spcPts val="0"/>
              </a:spcBef>
              <a:spcAft>
                <a:spcPts val="0"/>
              </a:spcAft>
              <a:buNone/>
            </a:pPr>
            <a:r>
              <a:rPr lang="en">
                <a:solidFill>
                  <a:schemeClr val="dk1"/>
                </a:solidFill>
                <a:latin typeface="Montserrat"/>
                <a:ea typeface="Montserrat"/>
                <a:cs typeface="Montserrat"/>
                <a:sym typeface="Montserrat"/>
              </a:rPr>
              <a:t>Sebagian besar individu jarang melakukan transaksi pembelian atau penyewaan properti sepanjang hidup mereka</a:t>
            </a:r>
            <a:endParaRPr>
              <a:latin typeface="Montserrat"/>
              <a:ea typeface="Montserrat"/>
              <a:cs typeface="Montserrat"/>
              <a:sym typeface="Montserrat"/>
            </a:endParaRPr>
          </a:p>
        </p:txBody>
      </p:sp>
      <p:sp>
        <p:nvSpPr>
          <p:cNvPr id="331" name="Google Shape;331;p39"/>
          <p:cNvSpPr txBox="1"/>
          <p:nvPr/>
        </p:nvSpPr>
        <p:spPr>
          <a:xfrm>
            <a:off x="5137350" y="971950"/>
            <a:ext cx="3122700" cy="24612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lang="en">
                <a:latin typeface="Montserrat"/>
                <a:ea typeface="Montserrat"/>
                <a:cs typeface="Montserrat"/>
                <a:sym typeface="Montserrat"/>
              </a:rPr>
              <a:t>Kerumitan memilih properti dipengaruhi oleh nilai ekonomi yang tinggi dan berbagai aspek seperti lokasi, harga, luas, fasilitas, serta preferensi individu.</a:t>
            </a:r>
            <a:endParaRPr>
              <a:latin typeface="Montserrat"/>
              <a:ea typeface="Montserrat"/>
              <a:cs typeface="Montserrat"/>
              <a:sym typeface="Montserrat"/>
            </a:endParaRPr>
          </a:p>
          <a:p>
            <a:pPr indent="0" lvl="0" marL="0" rtl="0" algn="just">
              <a:lnSpc>
                <a:spcPct val="90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1200"/>
              </a:spcBef>
              <a:spcAft>
                <a:spcPts val="1200"/>
              </a:spcAft>
              <a:buNone/>
            </a:pPr>
            <a:r>
              <a:rPr lang="en">
                <a:latin typeface="Montserrat"/>
                <a:ea typeface="Montserrat"/>
                <a:cs typeface="Montserrat"/>
                <a:sym typeface="Montserrat"/>
              </a:rPr>
              <a:t>Melimpahnya pilihan properti seringkali memicu kebingungan dan kelelahan, dikenal sebagai “information overload.”</a:t>
            </a:r>
            <a:endParaRPr>
              <a:latin typeface="Montserrat"/>
              <a:ea typeface="Montserrat"/>
              <a:cs typeface="Montserrat"/>
              <a:sym typeface="Montserrat"/>
            </a:endParaRPr>
          </a:p>
        </p:txBody>
      </p:sp>
      <p:sp>
        <p:nvSpPr>
          <p:cNvPr id="332" name="Google Shape;332;p39"/>
          <p:cNvSpPr/>
          <p:nvPr/>
        </p:nvSpPr>
        <p:spPr>
          <a:xfrm>
            <a:off x="4012050" y="2065600"/>
            <a:ext cx="864600" cy="273900"/>
          </a:xfrm>
          <a:prstGeom prst="rightArrow">
            <a:avLst>
              <a:gd fmla="val 50000" name="adj1"/>
              <a:gd fmla="val 50000" name="adj2"/>
            </a:avLst>
          </a:prstGeom>
          <a:gradFill>
            <a:gsLst>
              <a:gs pos="0">
                <a:srgbClr val="FC9055"/>
              </a:gs>
              <a:gs pos="100000">
                <a:srgbClr val="C44C0B"/>
              </a:gs>
            </a:gsLst>
            <a:lin ang="54007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33" name="Google Shape;333;p39"/>
          <p:cNvSpPr txBox="1"/>
          <p:nvPr/>
        </p:nvSpPr>
        <p:spPr>
          <a:xfrm>
            <a:off x="731725" y="3319750"/>
            <a:ext cx="3990600" cy="7941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lang="en" sz="1100">
                <a:latin typeface="Montserrat"/>
                <a:ea typeface="Montserrat"/>
                <a:cs typeface="Montserrat"/>
                <a:sym typeface="Montserrat"/>
              </a:rPr>
              <a:t>Sistem Rekomendasi berbasis </a:t>
            </a:r>
            <a:r>
              <a:rPr b="1" lang="en" sz="1100">
                <a:solidFill>
                  <a:schemeClr val="dk1"/>
                </a:solidFill>
                <a:latin typeface="Montserrat"/>
                <a:ea typeface="Montserrat"/>
                <a:cs typeface="Montserrat"/>
                <a:sym typeface="Montserrat"/>
              </a:rPr>
              <a:t>Hybrid Filtering</a:t>
            </a:r>
            <a:r>
              <a:rPr lang="en" sz="1100">
                <a:solidFill>
                  <a:schemeClr val="dk1"/>
                </a:solidFill>
                <a:latin typeface="Montserrat"/>
                <a:ea typeface="Montserrat"/>
                <a:cs typeface="Montserrat"/>
                <a:sym typeface="Montserrat"/>
              </a:rPr>
              <a:t> yang menggabungkan </a:t>
            </a:r>
            <a:r>
              <a:rPr b="1" lang="en" sz="1100">
                <a:solidFill>
                  <a:schemeClr val="dk1"/>
                </a:solidFill>
                <a:latin typeface="Montserrat"/>
                <a:ea typeface="Montserrat"/>
                <a:cs typeface="Montserrat"/>
                <a:sym typeface="Montserrat"/>
              </a:rPr>
              <a:t>Content-Based Filtering</a:t>
            </a:r>
            <a:r>
              <a:rPr lang="en" sz="1100">
                <a:solidFill>
                  <a:schemeClr val="dk1"/>
                </a:solidFill>
                <a:latin typeface="Montserrat"/>
                <a:ea typeface="Montserrat"/>
                <a:cs typeface="Montserrat"/>
                <a:sym typeface="Montserrat"/>
              </a:rPr>
              <a:t> dan </a:t>
            </a:r>
            <a:r>
              <a:rPr b="1" lang="en" sz="1100">
                <a:solidFill>
                  <a:schemeClr val="dk1"/>
                </a:solidFill>
                <a:latin typeface="Montserrat"/>
                <a:ea typeface="Montserrat"/>
                <a:cs typeface="Montserrat"/>
                <a:sym typeface="Montserrat"/>
              </a:rPr>
              <a:t>Knowledge-Based Recommender Systems</a:t>
            </a:r>
            <a:r>
              <a:rPr lang="en" sz="1100">
                <a:solidFill>
                  <a:schemeClr val="dk1"/>
                </a:solidFill>
                <a:latin typeface="Montserrat"/>
                <a:ea typeface="Montserrat"/>
                <a:cs typeface="Montserrat"/>
                <a:sym typeface="Montserrat"/>
              </a:rPr>
              <a:t> dengan metode </a:t>
            </a:r>
            <a:r>
              <a:rPr b="1" lang="en" sz="1100">
                <a:solidFill>
                  <a:schemeClr val="dk1"/>
                </a:solidFill>
                <a:latin typeface="Montserrat"/>
                <a:ea typeface="Montserrat"/>
                <a:cs typeface="Montserrat"/>
                <a:sym typeface="Montserrat"/>
              </a:rPr>
              <a:t>Profile Matching</a:t>
            </a:r>
            <a:r>
              <a:rPr lang="en" sz="1100">
                <a:solidFill>
                  <a:schemeClr val="dk1"/>
                </a:solidFill>
                <a:latin typeface="Montserrat"/>
                <a:ea typeface="Montserrat"/>
                <a:cs typeface="Montserrat"/>
                <a:sym typeface="Montserrat"/>
              </a:rPr>
              <a:t>.</a:t>
            </a:r>
            <a:endParaRPr sz="1100">
              <a:latin typeface="Montserrat"/>
              <a:ea typeface="Montserrat"/>
              <a:cs typeface="Montserrat"/>
              <a:sym typeface="Montserrat"/>
            </a:endParaRPr>
          </a:p>
        </p:txBody>
      </p:sp>
      <p:sp>
        <p:nvSpPr>
          <p:cNvPr id="334" name="Google Shape;334;p39"/>
          <p:cNvSpPr/>
          <p:nvPr/>
        </p:nvSpPr>
        <p:spPr>
          <a:xfrm rot="929725">
            <a:off x="595477" y="3198033"/>
            <a:ext cx="288590" cy="273960"/>
          </a:xfrm>
          <a:prstGeom prst="star5">
            <a:avLst>
              <a:gd fmla="val 19098" name="adj"/>
              <a:gd fmla="val 105146" name="hf"/>
              <a:gd fmla="val 110557" name="vf"/>
            </a:avLst>
          </a:prstGeom>
          <a:gradFill>
            <a:gsLst>
              <a:gs pos="0">
                <a:srgbClr val="FC9055"/>
              </a:gs>
              <a:gs pos="100000">
                <a:srgbClr val="C44C0B"/>
              </a:gs>
            </a:gsLst>
            <a:lin ang="540070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Pengumpulan Data</a:t>
            </a:r>
            <a:endParaRPr/>
          </a:p>
        </p:txBody>
      </p:sp>
      <p:sp>
        <p:nvSpPr>
          <p:cNvPr id="699" name="Google Shape;699;p66"/>
          <p:cNvSpPr txBox="1"/>
          <p:nvPr>
            <p:ph idx="1" type="body"/>
          </p:nvPr>
        </p:nvSpPr>
        <p:spPr>
          <a:xfrm>
            <a:off x="538650" y="3941400"/>
            <a:ext cx="3455400" cy="5328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1800"/>
              <a:t>Informasi Pada Platform Digital Penjualan Properti</a:t>
            </a:r>
            <a:endParaRPr sz="1800"/>
          </a:p>
        </p:txBody>
      </p:sp>
      <p:sp>
        <p:nvSpPr>
          <p:cNvPr id="700" name="Google Shape;700;p66"/>
          <p:cNvSpPr txBox="1"/>
          <p:nvPr>
            <p:ph idx="4294967295" type="subTitle"/>
          </p:nvPr>
        </p:nvSpPr>
        <p:spPr>
          <a:xfrm>
            <a:off x="5536275" y="3941400"/>
            <a:ext cx="2560800" cy="5328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1800"/>
              <a:t>Potongan Data Hasil Scraping</a:t>
            </a:r>
            <a:endParaRPr sz="1800"/>
          </a:p>
        </p:txBody>
      </p:sp>
      <p:pic>
        <p:nvPicPr>
          <p:cNvPr id="701" name="Google Shape;701;p66"/>
          <p:cNvPicPr preferRelativeResize="0"/>
          <p:nvPr/>
        </p:nvPicPr>
        <p:blipFill>
          <a:blip r:embed="rId3">
            <a:alphaModFix/>
          </a:blip>
          <a:stretch>
            <a:fillRect/>
          </a:stretch>
        </p:blipFill>
        <p:spPr>
          <a:xfrm>
            <a:off x="152400" y="1268050"/>
            <a:ext cx="4227900" cy="2481800"/>
          </a:xfrm>
          <a:prstGeom prst="rect">
            <a:avLst/>
          </a:prstGeom>
          <a:noFill/>
          <a:ln cap="flat" cmpd="sng" w="9525">
            <a:solidFill>
              <a:schemeClr val="dk1"/>
            </a:solidFill>
            <a:prstDash val="solid"/>
            <a:round/>
            <a:headEnd len="sm" w="sm" type="none"/>
            <a:tailEnd len="sm" w="sm" type="none"/>
          </a:ln>
        </p:spPr>
      </p:pic>
      <p:pic>
        <p:nvPicPr>
          <p:cNvPr id="702" name="Google Shape;702;p66"/>
          <p:cNvPicPr preferRelativeResize="0"/>
          <p:nvPr/>
        </p:nvPicPr>
        <p:blipFill>
          <a:blip r:embed="rId4">
            <a:alphaModFix/>
          </a:blip>
          <a:stretch>
            <a:fillRect/>
          </a:stretch>
        </p:blipFill>
        <p:spPr>
          <a:xfrm>
            <a:off x="5198687" y="1078075"/>
            <a:ext cx="3316662" cy="27691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Pra-proses Data</a:t>
            </a:r>
            <a:endParaRPr/>
          </a:p>
        </p:txBody>
      </p:sp>
      <p:sp>
        <p:nvSpPr>
          <p:cNvPr id="708" name="Google Shape;708;p67"/>
          <p:cNvSpPr txBox="1"/>
          <p:nvPr>
            <p:ph idx="1" type="body"/>
          </p:nvPr>
        </p:nvSpPr>
        <p:spPr>
          <a:xfrm>
            <a:off x="628650" y="1268050"/>
            <a:ext cx="3455400" cy="333900"/>
          </a:xfrm>
          <a:prstGeom prst="rect">
            <a:avLst/>
          </a:prstGeom>
        </p:spPr>
        <p:txBody>
          <a:bodyPr anchorCtr="0" anchor="t" bIns="34275" lIns="68575" spcFirstLastPara="1" rIns="68575" wrap="square" tIns="34275">
            <a:noAutofit/>
          </a:bodyPr>
          <a:lstStyle/>
          <a:p>
            <a:pPr indent="-342900" lvl="0" marL="228600" rtl="0" algn="l">
              <a:spcBef>
                <a:spcPts val="800"/>
              </a:spcBef>
              <a:spcAft>
                <a:spcPts val="0"/>
              </a:spcAft>
              <a:buSzPts val="1800"/>
              <a:buChar char="•"/>
            </a:pPr>
            <a:r>
              <a:rPr lang="en" sz="1800"/>
              <a:t>Penghilangan Nilai Nihil</a:t>
            </a:r>
            <a:endParaRPr sz="1800"/>
          </a:p>
        </p:txBody>
      </p:sp>
      <p:sp>
        <p:nvSpPr>
          <p:cNvPr id="709" name="Google Shape;709;p67"/>
          <p:cNvSpPr txBox="1"/>
          <p:nvPr>
            <p:ph idx="4294967295" type="subTitle"/>
          </p:nvPr>
        </p:nvSpPr>
        <p:spPr>
          <a:xfrm>
            <a:off x="4994000" y="1268050"/>
            <a:ext cx="3455400" cy="333900"/>
          </a:xfrm>
          <a:prstGeom prst="rect">
            <a:avLst/>
          </a:prstGeom>
        </p:spPr>
        <p:txBody>
          <a:bodyPr anchorCtr="0" anchor="t" bIns="34275" lIns="68575" spcFirstLastPara="1" rIns="68575" wrap="square" tIns="34275">
            <a:noAutofit/>
          </a:bodyPr>
          <a:lstStyle/>
          <a:p>
            <a:pPr indent="-342900" lvl="0" marL="228600" rtl="0" algn="l">
              <a:spcBef>
                <a:spcPts val="800"/>
              </a:spcBef>
              <a:spcAft>
                <a:spcPts val="0"/>
              </a:spcAft>
              <a:buSzPts val="1800"/>
              <a:buChar char="•"/>
            </a:pPr>
            <a:r>
              <a:rPr lang="en" sz="1800"/>
              <a:t>Menghapus Data Duplikat</a:t>
            </a:r>
            <a:endParaRPr sz="1800"/>
          </a:p>
        </p:txBody>
      </p:sp>
      <p:pic>
        <p:nvPicPr>
          <p:cNvPr id="710" name="Google Shape;710;p67"/>
          <p:cNvPicPr preferRelativeResize="0"/>
          <p:nvPr/>
        </p:nvPicPr>
        <p:blipFill>
          <a:blip r:embed="rId3">
            <a:alphaModFix/>
          </a:blip>
          <a:stretch>
            <a:fillRect/>
          </a:stretch>
        </p:blipFill>
        <p:spPr>
          <a:xfrm>
            <a:off x="628650" y="2488500"/>
            <a:ext cx="3674076" cy="1939100"/>
          </a:xfrm>
          <a:prstGeom prst="rect">
            <a:avLst/>
          </a:prstGeom>
          <a:noFill/>
          <a:ln>
            <a:noFill/>
          </a:ln>
        </p:spPr>
      </p:pic>
      <p:pic>
        <p:nvPicPr>
          <p:cNvPr id="711" name="Google Shape;711;p67"/>
          <p:cNvPicPr preferRelativeResize="0"/>
          <p:nvPr/>
        </p:nvPicPr>
        <p:blipFill>
          <a:blip r:embed="rId4">
            <a:alphaModFix/>
          </a:blip>
          <a:stretch>
            <a:fillRect/>
          </a:stretch>
        </p:blipFill>
        <p:spPr>
          <a:xfrm>
            <a:off x="4993988" y="3109737"/>
            <a:ext cx="1628675" cy="696625"/>
          </a:xfrm>
          <a:prstGeom prst="rect">
            <a:avLst/>
          </a:prstGeom>
          <a:noFill/>
          <a:ln>
            <a:noFill/>
          </a:ln>
        </p:spPr>
      </p:pic>
      <p:sp>
        <p:nvSpPr>
          <p:cNvPr id="712" name="Google Shape;712;p67"/>
          <p:cNvSpPr txBox="1"/>
          <p:nvPr>
            <p:ph idx="1" type="body"/>
          </p:nvPr>
        </p:nvSpPr>
        <p:spPr>
          <a:xfrm>
            <a:off x="847325" y="1601950"/>
            <a:ext cx="3455400" cy="333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200"/>
              <a:t>Kolom Penting</a:t>
            </a:r>
            <a:r>
              <a:rPr lang="en" sz="1200"/>
              <a:t>: 'price', 'type', 'land_area', 'building_area', 'address', 'address_road', 'address_city',  'address_district', 'address_subdistrict'</a:t>
            </a:r>
            <a:endParaRPr sz="1200"/>
          </a:p>
        </p:txBody>
      </p:sp>
      <p:sp>
        <p:nvSpPr>
          <p:cNvPr id="713" name="Google Shape;713;p67"/>
          <p:cNvSpPr txBox="1"/>
          <p:nvPr>
            <p:ph idx="1" type="body"/>
          </p:nvPr>
        </p:nvSpPr>
        <p:spPr>
          <a:xfrm>
            <a:off x="4994000" y="1601950"/>
            <a:ext cx="3455400" cy="11475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SzPts val="1200"/>
              <a:buChar char="•"/>
            </a:pPr>
            <a:r>
              <a:rPr lang="en" sz="1200"/>
              <a:t>Banyak listing terduplikasi</a:t>
            </a:r>
            <a:endParaRPr sz="1200"/>
          </a:p>
          <a:p>
            <a:pPr indent="-304800" lvl="0" marL="457200" rtl="0" algn="l">
              <a:spcBef>
                <a:spcPts val="0"/>
              </a:spcBef>
              <a:spcAft>
                <a:spcPts val="0"/>
              </a:spcAft>
              <a:buSzPts val="1200"/>
              <a:buChar char="•"/>
            </a:pPr>
            <a:r>
              <a:rPr lang="en" sz="1200"/>
              <a:t>Terjadi karena listing yang sama muncul di kecamatan berbeda</a:t>
            </a:r>
            <a:endParaRPr sz="1200"/>
          </a:p>
          <a:p>
            <a:pPr indent="-304800" lvl="0" marL="457200" rtl="0" algn="l">
              <a:spcBef>
                <a:spcPts val="0"/>
              </a:spcBef>
              <a:spcAft>
                <a:spcPts val="0"/>
              </a:spcAft>
              <a:buSzPts val="1200"/>
              <a:buChar char="•"/>
            </a:pPr>
            <a:r>
              <a:rPr lang="en" sz="1200"/>
              <a:t>Dilakukan penghapusan data terduplikasi dengan memeriksa kemiripan ads_id dan urlnya</a:t>
            </a:r>
            <a:endParaRPr sz="1200"/>
          </a:p>
        </p:txBody>
      </p:sp>
      <p:pic>
        <p:nvPicPr>
          <p:cNvPr id="714" name="Google Shape;714;p67"/>
          <p:cNvPicPr preferRelativeResize="0"/>
          <p:nvPr/>
        </p:nvPicPr>
        <p:blipFill>
          <a:blip r:embed="rId5">
            <a:alphaModFix/>
          </a:blip>
          <a:stretch>
            <a:fillRect/>
          </a:stretch>
        </p:blipFill>
        <p:spPr>
          <a:xfrm>
            <a:off x="7426075" y="3358050"/>
            <a:ext cx="1023325" cy="2720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8"/>
          <p:cNvSpPr txBox="1"/>
          <p:nvPr>
            <p:ph type="title"/>
          </p:nvPr>
        </p:nvSpPr>
        <p:spPr>
          <a:xfrm>
            <a:off x="314250" y="343425"/>
            <a:ext cx="85155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Ekstraksi Informasi Fasilitas Sekitar</a:t>
            </a:r>
            <a:endParaRPr/>
          </a:p>
        </p:txBody>
      </p:sp>
      <p:sp>
        <p:nvSpPr>
          <p:cNvPr id="720" name="Google Shape;720;p68"/>
          <p:cNvSpPr txBox="1"/>
          <p:nvPr>
            <p:ph idx="1" type="body"/>
          </p:nvPr>
        </p:nvSpPr>
        <p:spPr>
          <a:xfrm>
            <a:off x="314250" y="1279850"/>
            <a:ext cx="3691200" cy="2159100"/>
          </a:xfrm>
          <a:prstGeom prst="rect">
            <a:avLst/>
          </a:prstGeom>
        </p:spPr>
        <p:txBody>
          <a:bodyPr anchorCtr="0" anchor="t" bIns="34275" lIns="68575" spcFirstLastPara="1" rIns="68575" wrap="square" tIns="34275">
            <a:noAutofit/>
          </a:bodyPr>
          <a:lstStyle/>
          <a:p>
            <a:pPr indent="-317500" lvl="0" marL="228600" rtl="0" algn="l">
              <a:spcBef>
                <a:spcPts val="800"/>
              </a:spcBef>
              <a:spcAft>
                <a:spcPts val="0"/>
              </a:spcAft>
              <a:buSzPts val="1400"/>
              <a:buChar char="•"/>
            </a:pPr>
            <a:r>
              <a:rPr lang="en" sz="1400"/>
              <a:t>Fasilitas sekitar (Points of Interest / POI) seperti sekolah, rumah sakit, dan pusat perbelanjaan sangat </a:t>
            </a:r>
            <a:r>
              <a:rPr b="1" lang="en" sz="1400"/>
              <a:t>mempengaruhi</a:t>
            </a:r>
            <a:r>
              <a:rPr b="1" lang="en" sz="1400"/>
              <a:t> nilai jual properti</a:t>
            </a:r>
            <a:r>
              <a:rPr lang="en" sz="1400"/>
              <a:t>.</a:t>
            </a:r>
            <a:endParaRPr sz="1400"/>
          </a:p>
          <a:p>
            <a:pPr indent="-317500" lvl="0" marL="228600" rtl="0" algn="l">
              <a:spcBef>
                <a:spcPts val="0"/>
              </a:spcBef>
              <a:spcAft>
                <a:spcPts val="0"/>
              </a:spcAft>
              <a:buSzPts val="1400"/>
              <a:buChar char="•"/>
            </a:pPr>
            <a:r>
              <a:rPr b="1" lang="en" sz="1400"/>
              <a:t>NER </a:t>
            </a:r>
            <a:r>
              <a:rPr lang="en" sz="1400"/>
              <a:t>adalah teknik dalam pemrosesan bahasa alami (NLP) yang digunakan untuk mengenali dan mengklasifikasikan entitas penting dari teks, seperti nama tempat, organisasi, atau objek tertentu.</a:t>
            </a:r>
            <a:endParaRPr sz="1400"/>
          </a:p>
        </p:txBody>
      </p:sp>
      <p:pic>
        <p:nvPicPr>
          <p:cNvPr id="721" name="Google Shape;721;p68"/>
          <p:cNvPicPr preferRelativeResize="0"/>
          <p:nvPr/>
        </p:nvPicPr>
        <p:blipFill>
          <a:blip r:embed="rId3">
            <a:alphaModFix/>
          </a:blip>
          <a:stretch>
            <a:fillRect/>
          </a:stretch>
        </p:blipFill>
        <p:spPr>
          <a:xfrm>
            <a:off x="4064652" y="1486725"/>
            <a:ext cx="4765098" cy="994200"/>
          </a:xfrm>
          <a:prstGeom prst="rect">
            <a:avLst/>
          </a:prstGeom>
          <a:noFill/>
          <a:ln cap="flat" cmpd="sng" w="9525">
            <a:solidFill>
              <a:schemeClr val="dk1"/>
            </a:solidFill>
            <a:prstDash val="solid"/>
            <a:round/>
            <a:headEnd len="sm" w="sm" type="none"/>
            <a:tailEnd len="sm" w="sm" type="none"/>
          </a:ln>
        </p:spPr>
      </p:pic>
      <p:sp>
        <p:nvSpPr>
          <p:cNvPr id="722" name="Google Shape;722;p68"/>
          <p:cNvSpPr txBox="1"/>
          <p:nvPr>
            <p:ph idx="1" type="body"/>
          </p:nvPr>
        </p:nvSpPr>
        <p:spPr>
          <a:xfrm>
            <a:off x="5630150" y="1187625"/>
            <a:ext cx="1634100" cy="299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Kolom Deskripsi</a:t>
            </a:r>
            <a:endParaRPr sz="1400"/>
          </a:p>
        </p:txBody>
      </p:sp>
      <p:pic>
        <p:nvPicPr>
          <p:cNvPr id="723" name="Google Shape;723;p68"/>
          <p:cNvPicPr preferRelativeResize="0"/>
          <p:nvPr/>
        </p:nvPicPr>
        <p:blipFill>
          <a:blip r:embed="rId4">
            <a:alphaModFix/>
          </a:blip>
          <a:stretch>
            <a:fillRect/>
          </a:stretch>
        </p:blipFill>
        <p:spPr>
          <a:xfrm>
            <a:off x="4064650" y="3079575"/>
            <a:ext cx="4765100" cy="373462"/>
          </a:xfrm>
          <a:prstGeom prst="rect">
            <a:avLst/>
          </a:prstGeom>
          <a:noFill/>
          <a:ln cap="flat" cmpd="sng" w="9525">
            <a:solidFill>
              <a:schemeClr val="dk1"/>
            </a:solidFill>
            <a:prstDash val="solid"/>
            <a:round/>
            <a:headEnd len="sm" w="sm" type="none"/>
            <a:tailEnd len="sm" w="sm" type="none"/>
          </a:ln>
        </p:spPr>
      </p:pic>
      <p:sp>
        <p:nvSpPr>
          <p:cNvPr id="724" name="Google Shape;724;p68"/>
          <p:cNvSpPr txBox="1"/>
          <p:nvPr>
            <p:ph idx="1" type="body"/>
          </p:nvPr>
        </p:nvSpPr>
        <p:spPr>
          <a:xfrm>
            <a:off x="5942600" y="3453025"/>
            <a:ext cx="1009200" cy="299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Hasil NER</a:t>
            </a:r>
            <a:endParaRPr sz="1400"/>
          </a:p>
        </p:txBody>
      </p:sp>
      <p:sp>
        <p:nvSpPr>
          <p:cNvPr id="725" name="Google Shape;725;p68"/>
          <p:cNvSpPr/>
          <p:nvPr/>
        </p:nvSpPr>
        <p:spPr>
          <a:xfrm>
            <a:off x="6298100" y="2571746"/>
            <a:ext cx="298200" cy="4170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726" name="Google Shape;726;p68"/>
          <p:cNvSpPr txBox="1"/>
          <p:nvPr>
            <p:ph idx="1" type="body"/>
          </p:nvPr>
        </p:nvSpPr>
        <p:spPr>
          <a:xfrm>
            <a:off x="314250" y="3453025"/>
            <a:ext cx="5182200" cy="1152900"/>
          </a:xfrm>
          <a:prstGeom prst="rect">
            <a:avLst/>
          </a:prstGeom>
        </p:spPr>
        <p:txBody>
          <a:bodyPr anchorCtr="0" anchor="t" bIns="34275" lIns="68575" spcFirstLastPara="1" rIns="68575" wrap="square" tIns="34275">
            <a:noAutofit/>
          </a:bodyPr>
          <a:lstStyle/>
          <a:p>
            <a:pPr indent="-317500" lvl="0" marL="228600" rtl="0" algn="l">
              <a:spcBef>
                <a:spcPts val="800"/>
              </a:spcBef>
              <a:spcAft>
                <a:spcPts val="0"/>
              </a:spcAft>
              <a:buSzPts val="1400"/>
              <a:buChar char="•"/>
            </a:pPr>
            <a:r>
              <a:rPr lang="en" sz="1400"/>
              <a:t>Digunakan pendekatan hybrid:</a:t>
            </a:r>
            <a:endParaRPr sz="1400"/>
          </a:p>
          <a:p>
            <a:pPr indent="-317500" lvl="1" marL="914400" rtl="0" algn="l">
              <a:spcBef>
                <a:spcPts val="0"/>
              </a:spcBef>
              <a:spcAft>
                <a:spcPts val="0"/>
              </a:spcAft>
              <a:buSzPts val="1400"/>
              <a:buChar char="•"/>
            </a:pPr>
            <a:r>
              <a:rPr b="1" lang="en" sz="1400"/>
              <a:t>Rule-based NER</a:t>
            </a:r>
            <a:r>
              <a:rPr lang="en" sz="1400"/>
              <a:t> → untuk menangkap pola umum.</a:t>
            </a:r>
            <a:endParaRPr sz="1400"/>
          </a:p>
          <a:p>
            <a:pPr indent="-317500" lvl="1" marL="914400" rtl="0" algn="l">
              <a:spcBef>
                <a:spcPts val="0"/>
              </a:spcBef>
              <a:spcAft>
                <a:spcPts val="0"/>
              </a:spcAft>
              <a:buSzPts val="1400"/>
              <a:buChar char="•"/>
            </a:pPr>
            <a:r>
              <a:rPr b="1" lang="en" sz="1400"/>
              <a:t>Fuzzy string matching</a:t>
            </a:r>
            <a:r>
              <a:rPr lang="en" sz="1400"/>
              <a:t> → untuk menangani variasi penulisan dan kesalahan ketik.</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9"/>
          <p:cNvSpPr txBox="1"/>
          <p:nvPr>
            <p:ph type="title"/>
          </p:nvPr>
        </p:nvSpPr>
        <p:spPr>
          <a:xfrm>
            <a:off x="314250" y="343425"/>
            <a:ext cx="85155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Ekstraksi Informasi Fasilitas Sekitar</a:t>
            </a:r>
            <a:endParaRPr/>
          </a:p>
        </p:txBody>
      </p:sp>
      <p:sp>
        <p:nvSpPr>
          <p:cNvPr id="732" name="Google Shape;732;p69"/>
          <p:cNvSpPr txBox="1"/>
          <p:nvPr>
            <p:ph idx="1" type="body"/>
          </p:nvPr>
        </p:nvSpPr>
        <p:spPr>
          <a:xfrm>
            <a:off x="314250" y="1279850"/>
            <a:ext cx="3949500" cy="3222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Implementasi Hybrid NER dan RapidFuzz:</a:t>
            </a:r>
            <a:endParaRPr sz="1400"/>
          </a:p>
          <a:p>
            <a:pPr indent="-317500" lvl="0" marL="457200" rtl="0" algn="l">
              <a:spcBef>
                <a:spcPts val="800"/>
              </a:spcBef>
              <a:spcAft>
                <a:spcPts val="0"/>
              </a:spcAft>
              <a:buSzPts val="1400"/>
              <a:buChar char="•"/>
            </a:pPr>
            <a:r>
              <a:rPr lang="en" sz="1400"/>
              <a:t>Dibuat struktur data kamus Python (entity_patterns) untuk mendefinisikan entitas seperti SCHOOL, HOSPITAL, dll.</a:t>
            </a:r>
            <a:endParaRPr sz="1400"/>
          </a:p>
          <a:p>
            <a:pPr indent="-317500" lvl="0" marL="457200" rtl="0" algn="l">
              <a:spcBef>
                <a:spcPts val="1000"/>
              </a:spcBef>
              <a:spcAft>
                <a:spcPts val="0"/>
              </a:spcAft>
              <a:buSzPts val="1400"/>
              <a:buChar char="•"/>
            </a:pPr>
            <a:r>
              <a:rPr lang="en" sz="1400"/>
              <a:t>Setiap entitas dihubungkan dengan daftar kata kunci atau sinonim yang umum digunakan dalam deskripsi properti.</a:t>
            </a:r>
            <a:endParaRPr sz="1400"/>
          </a:p>
          <a:p>
            <a:pPr indent="-317500" lvl="0" marL="457200" rtl="0" algn="l">
              <a:spcBef>
                <a:spcPts val="800"/>
              </a:spcBef>
              <a:spcAft>
                <a:spcPts val="1000"/>
              </a:spcAft>
              <a:buSzPts val="1400"/>
              <a:buChar char="•"/>
            </a:pPr>
            <a:r>
              <a:rPr lang="en" sz="1400"/>
              <a:t>Fungsi fuzzy_match menggunakan partial ratio untuk mengukur kemiripan antara teks dan kata kunci. Jika skor kemiripan ≥ 85%, maka entitas dianggap terdeteksi.</a:t>
            </a:r>
            <a:endParaRPr sz="1400"/>
          </a:p>
        </p:txBody>
      </p:sp>
      <p:sp>
        <p:nvSpPr>
          <p:cNvPr id="733" name="Google Shape;733;p69"/>
          <p:cNvSpPr txBox="1"/>
          <p:nvPr>
            <p:ph idx="1" type="body"/>
          </p:nvPr>
        </p:nvSpPr>
        <p:spPr>
          <a:xfrm>
            <a:off x="5630150" y="1187625"/>
            <a:ext cx="1634100" cy="299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Kamus Entitas</a:t>
            </a:r>
            <a:endParaRPr sz="1400"/>
          </a:p>
        </p:txBody>
      </p:sp>
      <p:pic>
        <p:nvPicPr>
          <p:cNvPr id="734" name="Google Shape;734;p69"/>
          <p:cNvPicPr preferRelativeResize="0"/>
          <p:nvPr/>
        </p:nvPicPr>
        <p:blipFill>
          <a:blip r:embed="rId3">
            <a:alphaModFix/>
          </a:blip>
          <a:stretch>
            <a:fillRect/>
          </a:stretch>
        </p:blipFill>
        <p:spPr>
          <a:xfrm>
            <a:off x="4564123" y="1486725"/>
            <a:ext cx="3766164" cy="994200"/>
          </a:xfrm>
          <a:prstGeom prst="rect">
            <a:avLst/>
          </a:prstGeom>
          <a:noFill/>
          <a:ln cap="flat" cmpd="sng" w="9525">
            <a:solidFill>
              <a:schemeClr val="dk1"/>
            </a:solidFill>
            <a:prstDash val="solid"/>
            <a:round/>
            <a:headEnd len="sm" w="sm" type="none"/>
            <a:tailEnd len="sm" w="sm" type="none"/>
          </a:ln>
        </p:spPr>
      </p:pic>
      <p:pic>
        <p:nvPicPr>
          <p:cNvPr id="735" name="Google Shape;735;p69"/>
          <p:cNvPicPr preferRelativeResize="0"/>
          <p:nvPr/>
        </p:nvPicPr>
        <p:blipFill>
          <a:blip r:embed="rId4">
            <a:alphaModFix/>
          </a:blip>
          <a:stretch>
            <a:fillRect/>
          </a:stretch>
        </p:blipFill>
        <p:spPr>
          <a:xfrm>
            <a:off x="4564125" y="3126975"/>
            <a:ext cx="3766150" cy="42914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0"/>
          <p:cNvSpPr txBox="1"/>
          <p:nvPr>
            <p:ph type="title"/>
          </p:nvPr>
        </p:nvSpPr>
        <p:spPr>
          <a:xfrm>
            <a:off x="628650" y="1943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Exploratory Data Analysis</a:t>
            </a:r>
            <a:endParaRPr/>
          </a:p>
        </p:txBody>
      </p:sp>
      <p:sp>
        <p:nvSpPr>
          <p:cNvPr id="741" name="Google Shape;741;p70"/>
          <p:cNvSpPr txBox="1"/>
          <p:nvPr>
            <p:ph idx="1" type="body"/>
          </p:nvPr>
        </p:nvSpPr>
        <p:spPr>
          <a:xfrm>
            <a:off x="474550" y="934150"/>
            <a:ext cx="7322700" cy="333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Dilakukan untuk mengetahui distribusi data secara geografis</a:t>
            </a:r>
            <a:endParaRPr sz="1400"/>
          </a:p>
        </p:txBody>
      </p:sp>
      <p:pic>
        <p:nvPicPr>
          <p:cNvPr id="742" name="Google Shape;742;p70"/>
          <p:cNvPicPr preferRelativeResize="0"/>
          <p:nvPr/>
        </p:nvPicPr>
        <p:blipFill>
          <a:blip r:embed="rId3">
            <a:alphaModFix/>
          </a:blip>
          <a:stretch>
            <a:fillRect/>
          </a:stretch>
        </p:blipFill>
        <p:spPr>
          <a:xfrm>
            <a:off x="474538" y="1284062"/>
            <a:ext cx="3763625" cy="2438525"/>
          </a:xfrm>
          <a:prstGeom prst="rect">
            <a:avLst/>
          </a:prstGeom>
          <a:noFill/>
          <a:ln cap="flat" cmpd="sng" w="9525">
            <a:solidFill>
              <a:schemeClr val="dk1"/>
            </a:solidFill>
            <a:prstDash val="solid"/>
            <a:round/>
            <a:headEnd len="sm" w="sm" type="none"/>
            <a:tailEnd len="sm" w="sm" type="none"/>
          </a:ln>
        </p:spPr>
      </p:pic>
      <p:pic>
        <p:nvPicPr>
          <p:cNvPr id="743" name="Google Shape;743;p70"/>
          <p:cNvPicPr preferRelativeResize="0"/>
          <p:nvPr/>
        </p:nvPicPr>
        <p:blipFill>
          <a:blip r:embed="rId4">
            <a:alphaModFix/>
          </a:blip>
          <a:stretch>
            <a:fillRect/>
          </a:stretch>
        </p:blipFill>
        <p:spPr>
          <a:xfrm>
            <a:off x="4380622" y="1284061"/>
            <a:ext cx="2348150" cy="2575400"/>
          </a:xfrm>
          <a:prstGeom prst="rect">
            <a:avLst/>
          </a:prstGeom>
          <a:noFill/>
          <a:ln>
            <a:noFill/>
          </a:ln>
        </p:spPr>
      </p:pic>
      <p:pic>
        <p:nvPicPr>
          <p:cNvPr id="744" name="Google Shape;744;p70"/>
          <p:cNvPicPr preferRelativeResize="0"/>
          <p:nvPr/>
        </p:nvPicPr>
        <p:blipFill>
          <a:blip r:embed="rId5">
            <a:alphaModFix/>
          </a:blip>
          <a:stretch>
            <a:fillRect/>
          </a:stretch>
        </p:blipFill>
        <p:spPr>
          <a:xfrm>
            <a:off x="6871222" y="1292394"/>
            <a:ext cx="2110428" cy="1751458"/>
          </a:xfrm>
          <a:prstGeom prst="rect">
            <a:avLst/>
          </a:prstGeom>
          <a:noFill/>
          <a:ln>
            <a:noFill/>
          </a:ln>
        </p:spPr>
      </p:pic>
      <p:sp>
        <p:nvSpPr>
          <p:cNvPr id="745" name="Google Shape;745;p70"/>
          <p:cNvSpPr txBox="1"/>
          <p:nvPr>
            <p:ph idx="1" type="body"/>
          </p:nvPr>
        </p:nvSpPr>
        <p:spPr>
          <a:xfrm>
            <a:off x="474550" y="3954975"/>
            <a:ext cx="8507100" cy="333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Peta menunjukkan </a:t>
            </a:r>
            <a:r>
              <a:rPr b="1" lang="en" sz="1400"/>
              <a:t>kepadatan iklan berdasarkan intensitas warna</a:t>
            </a:r>
            <a:r>
              <a:rPr lang="en" sz="1400"/>
              <a:t>, berguna untuk analisis pola lokasi, meskipun tidak dibahas lebih lanjut dalam tugas akhir ini.</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1"/>
          <p:cNvSpPr txBox="1"/>
          <p:nvPr>
            <p:ph type="title"/>
          </p:nvPr>
        </p:nvSpPr>
        <p:spPr>
          <a:xfrm>
            <a:off x="628650" y="35336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Pelabelan Properti Dengan KBRS</a:t>
            </a:r>
            <a:endParaRPr/>
          </a:p>
        </p:txBody>
      </p:sp>
      <p:sp>
        <p:nvSpPr>
          <p:cNvPr id="751" name="Google Shape;751;p71"/>
          <p:cNvSpPr txBox="1"/>
          <p:nvPr>
            <p:ph idx="1" type="body"/>
          </p:nvPr>
        </p:nvSpPr>
        <p:spPr>
          <a:xfrm>
            <a:off x="628650" y="1213125"/>
            <a:ext cx="3943500" cy="29415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sz="1400"/>
              <a:t>KBRS digunakan untuk melabeli properti sesuai dengan profil pengguna yang paling relevan.</a:t>
            </a:r>
            <a:endParaRPr sz="1400"/>
          </a:p>
          <a:p>
            <a:pPr indent="-317500" lvl="0" marL="457200" rtl="0" algn="l">
              <a:spcBef>
                <a:spcPts val="1000"/>
              </a:spcBef>
              <a:spcAft>
                <a:spcPts val="0"/>
              </a:spcAft>
              <a:buSzPts val="1400"/>
              <a:buChar char="•"/>
            </a:pPr>
            <a:r>
              <a:rPr lang="en" sz="1400"/>
              <a:t>Pelabelan berdasarkan </a:t>
            </a:r>
            <a:r>
              <a:rPr b="1" lang="en" sz="1400"/>
              <a:t>aturan eksplisit</a:t>
            </a:r>
            <a:r>
              <a:rPr lang="en" sz="1400"/>
              <a:t> yang merepresentasikan pengetahuan domain kebutuhan tiap segmen pengguna.</a:t>
            </a:r>
            <a:endParaRPr sz="1400"/>
          </a:p>
          <a:p>
            <a:pPr indent="-317500" lvl="0" marL="457200" rtl="0" algn="l">
              <a:spcBef>
                <a:spcPts val="1000"/>
              </a:spcBef>
              <a:spcAft>
                <a:spcPts val="0"/>
              </a:spcAft>
              <a:buSzPts val="1400"/>
              <a:buChar char="•"/>
            </a:pPr>
            <a:r>
              <a:rPr lang="en" sz="1400"/>
              <a:t>Aturan ini didasari oleh studi literatur yang telah dilakukan sebelumnya.</a:t>
            </a:r>
            <a:endParaRPr sz="1400"/>
          </a:p>
          <a:p>
            <a:pPr indent="-317500" lvl="0" marL="457200" rtl="0" algn="l">
              <a:spcBef>
                <a:spcPts val="1000"/>
              </a:spcBef>
              <a:spcAft>
                <a:spcPts val="1000"/>
              </a:spcAft>
              <a:buSzPts val="1400"/>
              <a:buChar char="•"/>
            </a:pPr>
            <a:r>
              <a:rPr lang="en" sz="1400"/>
              <a:t>KBRS berperan untuk </a:t>
            </a:r>
            <a:r>
              <a:rPr b="1" lang="en" sz="1400"/>
              <a:t>feature augmentation</a:t>
            </a:r>
            <a:r>
              <a:rPr lang="en" sz="1400"/>
              <a:t>, menambahkan informasi profil sebagai atribut tambahan</a:t>
            </a:r>
            <a:endParaRPr sz="1400"/>
          </a:p>
        </p:txBody>
      </p:sp>
      <p:pic>
        <p:nvPicPr>
          <p:cNvPr id="752" name="Google Shape;752;p71"/>
          <p:cNvPicPr preferRelativeResize="0"/>
          <p:nvPr/>
        </p:nvPicPr>
        <p:blipFill>
          <a:blip r:embed="rId3">
            <a:alphaModFix/>
          </a:blip>
          <a:stretch>
            <a:fillRect/>
          </a:stretch>
        </p:blipFill>
        <p:spPr>
          <a:xfrm>
            <a:off x="5087850" y="1213137"/>
            <a:ext cx="3943501" cy="314187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2"/>
          <p:cNvSpPr txBox="1"/>
          <p:nvPr>
            <p:ph type="title"/>
          </p:nvPr>
        </p:nvSpPr>
        <p:spPr>
          <a:xfrm>
            <a:off x="628650" y="35336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Pelabelan Properti Dengan KBRS</a:t>
            </a:r>
            <a:endParaRPr/>
          </a:p>
        </p:txBody>
      </p:sp>
      <p:sp>
        <p:nvSpPr>
          <p:cNvPr id="758" name="Google Shape;758;p72"/>
          <p:cNvSpPr txBox="1"/>
          <p:nvPr>
            <p:ph idx="1" type="body"/>
          </p:nvPr>
        </p:nvSpPr>
        <p:spPr>
          <a:xfrm>
            <a:off x="628650" y="1213125"/>
            <a:ext cx="3943500" cy="2941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Implementasi KBRS Sebagai Labeling:</a:t>
            </a:r>
            <a:endParaRPr sz="1400"/>
          </a:p>
          <a:p>
            <a:pPr indent="-317500" lvl="0" marL="457200" rtl="0" algn="l">
              <a:spcBef>
                <a:spcPts val="1000"/>
              </a:spcBef>
              <a:spcAft>
                <a:spcPts val="0"/>
              </a:spcAft>
              <a:buSzPts val="1400"/>
              <a:buChar char="•"/>
            </a:pPr>
            <a:r>
              <a:rPr lang="en" sz="1400"/>
              <a:t>Sistem mencocokkan </a:t>
            </a:r>
            <a:r>
              <a:rPr b="1" lang="en" sz="1400"/>
              <a:t>atribut properti</a:t>
            </a:r>
            <a:r>
              <a:rPr lang="en" sz="1400"/>
              <a:t> dengan </a:t>
            </a:r>
            <a:r>
              <a:rPr b="1" lang="en" sz="1400"/>
              <a:t>tiga profil ideal pengguna</a:t>
            </a:r>
            <a:r>
              <a:rPr lang="en" sz="1400"/>
              <a:t>.</a:t>
            </a:r>
            <a:endParaRPr sz="1400"/>
          </a:p>
          <a:p>
            <a:pPr indent="-317500" lvl="0" marL="457200" rtl="0" algn="l">
              <a:spcBef>
                <a:spcPts val="1000"/>
              </a:spcBef>
              <a:spcAft>
                <a:spcPts val="0"/>
              </a:spcAft>
              <a:buSzPts val="1400"/>
              <a:buChar char="•"/>
            </a:pPr>
            <a:r>
              <a:rPr b="1" lang="en" sz="1400"/>
              <a:t>Setiap atribut yang cocok</a:t>
            </a:r>
            <a:r>
              <a:rPr lang="en" sz="1400"/>
              <a:t> dengan kriteria profil tertentu → diberi 1 poin untuk profil tersebut.</a:t>
            </a:r>
            <a:endParaRPr sz="1400"/>
          </a:p>
          <a:p>
            <a:pPr indent="-317500" lvl="0" marL="457200" rtl="0" algn="l">
              <a:spcBef>
                <a:spcPts val="1000"/>
              </a:spcBef>
              <a:spcAft>
                <a:spcPts val="0"/>
              </a:spcAft>
              <a:buSzPts val="1400"/>
              <a:buChar char="•"/>
            </a:pPr>
            <a:r>
              <a:rPr lang="en" sz="1400"/>
              <a:t>Proses ini dilakukan untuk semua aturan yang berlaku.</a:t>
            </a:r>
            <a:endParaRPr sz="1400"/>
          </a:p>
          <a:p>
            <a:pPr indent="-317500" lvl="0" marL="457200" rtl="0" algn="l">
              <a:spcBef>
                <a:spcPts val="1000"/>
              </a:spcBef>
              <a:spcAft>
                <a:spcPts val="1000"/>
              </a:spcAft>
              <a:buSzPts val="1400"/>
              <a:buChar char="•"/>
            </a:pPr>
            <a:r>
              <a:rPr lang="en" sz="1400"/>
              <a:t>Skor akhir profil dihitung dengan:</a:t>
            </a:r>
            <a:endParaRPr sz="1400"/>
          </a:p>
        </p:txBody>
      </p:sp>
      <p:pic>
        <p:nvPicPr>
          <p:cNvPr id="759" name="Google Shape;759;p72"/>
          <p:cNvPicPr preferRelativeResize="0"/>
          <p:nvPr/>
        </p:nvPicPr>
        <p:blipFill>
          <a:blip r:embed="rId3">
            <a:alphaModFix/>
          </a:blip>
          <a:stretch>
            <a:fillRect/>
          </a:stretch>
        </p:blipFill>
        <p:spPr>
          <a:xfrm>
            <a:off x="4389225" y="1189087"/>
            <a:ext cx="1730775" cy="2765325"/>
          </a:xfrm>
          <a:prstGeom prst="rect">
            <a:avLst/>
          </a:prstGeom>
          <a:noFill/>
          <a:ln cap="flat" cmpd="sng" w="9525">
            <a:solidFill>
              <a:schemeClr val="dk1"/>
            </a:solidFill>
            <a:prstDash val="solid"/>
            <a:round/>
            <a:headEnd len="sm" w="sm" type="none"/>
            <a:tailEnd len="sm" w="sm" type="none"/>
          </a:ln>
        </p:spPr>
      </p:pic>
      <p:pic>
        <p:nvPicPr>
          <p:cNvPr id="760" name="Google Shape;760;p72"/>
          <p:cNvPicPr preferRelativeResize="0"/>
          <p:nvPr/>
        </p:nvPicPr>
        <p:blipFill>
          <a:blip r:embed="rId4">
            <a:alphaModFix/>
          </a:blip>
          <a:stretch>
            <a:fillRect/>
          </a:stretch>
        </p:blipFill>
        <p:spPr>
          <a:xfrm>
            <a:off x="1566627" y="3822900"/>
            <a:ext cx="2067550" cy="338950"/>
          </a:xfrm>
          <a:prstGeom prst="rect">
            <a:avLst/>
          </a:prstGeom>
          <a:noFill/>
          <a:ln cap="flat" cmpd="sng" w="9525">
            <a:solidFill>
              <a:schemeClr val="dk1"/>
            </a:solidFill>
            <a:prstDash val="solid"/>
            <a:round/>
            <a:headEnd len="sm" w="sm" type="none"/>
            <a:tailEnd len="sm" w="sm" type="none"/>
          </a:ln>
        </p:spPr>
      </p:pic>
      <p:pic>
        <p:nvPicPr>
          <p:cNvPr id="761" name="Google Shape;761;p72"/>
          <p:cNvPicPr preferRelativeResize="0"/>
          <p:nvPr/>
        </p:nvPicPr>
        <p:blipFill>
          <a:blip r:embed="rId5">
            <a:alphaModFix/>
          </a:blip>
          <a:stretch>
            <a:fillRect/>
          </a:stretch>
        </p:blipFill>
        <p:spPr>
          <a:xfrm>
            <a:off x="5712725" y="3468750"/>
            <a:ext cx="3292150" cy="1047250"/>
          </a:xfrm>
          <a:prstGeom prst="rect">
            <a:avLst/>
          </a:prstGeom>
          <a:noFill/>
          <a:ln>
            <a:noFill/>
          </a:ln>
        </p:spPr>
      </p:pic>
      <p:sp>
        <p:nvSpPr>
          <p:cNvPr id="762" name="Google Shape;762;p72"/>
          <p:cNvSpPr/>
          <p:nvPr/>
        </p:nvSpPr>
        <p:spPr>
          <a:xfrm rot="5400000">
            <a:off x="6321275" y="2484800"/>
            <a:ext cx="795300" cy="732900"/>
          </a:xfrm>
          <a:prstGeom prst="bentArrow">
            <a:avLst>
              <a:gd fmla="val 25000" name="adj1"/>
              <a:gd fmla="val 25000" name="adj2"/>
              <a:gd fmla="val 25000" name="adj3"/>
              <a:gd fmla="val 43750" name="adj4"/>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763" name="Google Shape;763;p72"/>
          <p:cNvSpPr txBox="1"/>
          <p:nvPr>
            <p:ph idx="1" type="body"/>
          </p:nvPr>
        </p:nvSpPr>
        <p:spPr>
          <a:xfrm>
            <a:off x="6917625" y="1054750"/>
            <a:ext cx="1961400" cy="1179000"/>
          </a:xfrm>
          <a:prstGeom prst="rect">
            <a:avLst/>
          </a:prstGeom>
        </p:spPr>
        <p:txBody>
          <a:bodyPr anchorCtr="0" anchor="t" bIns="34275" lIns="68575" spcFirstLastPara="1" rIns="68575" wrap="square" tIns="34275">
            <a:noAutofit/>
          </a:bodyPr>
          <a:lstStyle/>
          <a:p>
            <a:pPr indent="0" lvl="0" marL="0" rtl="0" algn="l">
              <a:spcBef>
                <a:spcPts val="800"/>
              </a:spcBef>
              <a:spcAft>
                <a:spcPts val="1000"/>
              </a:spcAft>
              <a:buNone/>
            </a:pPr>
            <a:r>
              <a:rPr lang="en" sz="1400"/>
              <a:t>Skor dari ketiga profil dibandingkan, dan profil dengan skor tertinggi ditetapkan sebagai label</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3"/>
          <p:cNvSpPr txBox="1"/>
          <p:nvPr>
            <p:ph type="title"/>
          </p:nvPr>
        </p:nvSpPr>
        <p:spPr>
          <a:xfrm>
            <a:off x="628650" y="218925"/>
            <a:ext cx="60009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Mencari Kandidat Properti dengan CBRS</a:t>
            </a:r>
            <a:endParaRPr/>
          </a:p>
        </p:txBody>
      </p:sp>
      <p:sp>
        <p:nvSpPr>
          <p:cNvPr id="769" name="Google Shape;769;p73"/>
          <p:cNvSpPr txBox="1"/>
          <p:nvPr>
            <p:ph idx="1" type="body"/>
          </p:nvPr>
        </p:nvSpPr>
        <p:spPr>
          <a:xfrm>
            <a:off x="628650" y="1213125"/>
            <a:ext cx="3943500" cy="2941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CBRS digunakan untuk: </a:t>
            </a:r>
            <a:endParaRPr sz="1400"/>
          </a:p>
          <a:p>
            <a:pPr indent="-317500" lvl="0" marL="457200" rtl="0" algn="l">
              <a:spcBef>
                <a:spcPts val="1000"/>
              </a:spcBef>
              <a:spcAft>
                <a:spcPts val="0"/>
              </a:spcAft>
              <a:buSzPts val="1400"/>
              <a:buChar char="•"/>
            </a:pPr>
            <a:r>
              <a:rPr lang="en" sz="1400"/>
              <a:t>Menghasilkan shortlist properti yang mirip secara konten dengan kebutuhan pengguna.</a:t>
            </a:r>
            <a:endParaRPr sz="1400"/>
          </a:p>
          <a:p>
            <a:pPr indent="-317500" lvl="0" marL="457200" rtl="0" algn="l">
              <a:spcBef>
                <a:spcPts val="800"/>
              </a:spcBef>
              <a:spcAft>
                <a:spcPts val="0"/>
              </a:spcAft>
              <a:buSzPts val="1400"/>
              <a:buChar char="•"/>
            </a:pPr>
            <a:r>
              <a:rPr lang="en" sz="1400"/>
              <a:t>Bertindak sebagai penyaring awal sebelum dilakukan personalisasi mendalam di tahap Profile Matching.</a:t>
            </a:r>
            <a:endParaRPr sz="1400"/>
          </a:p>
          <a:p>
            <a:pPr indent="-317500" lvl="0" marL="457200" rtl="0" algn="l">
              <a:spcBef>
                <a:spcPts val="800"/>
              </a:spcBef>
              <a:spcAft>
                <a:spcPts val="0"/>
              </a:spcAft>
              <a:buSzPts val="1400"/>
              <a:buChar char="•"/>
            </a:pPr>
            <a:r>
              <a:rPr lang="en" sz="1400"/>
              <a:t>Mengatasi masalah cold-start karena tidak bergantung pada riwayat interaksi pengguna, cukup dari input awal pengguna dan metadata properti.</a:t>
            </a:r>
            <a:endParaRPr sz="1400"/>
          </a:p>
        </p:txBody>
      </p:sp>
      <p:sp>
        <p:nvSpPr>
          <p:cNvPr id="770" name="Google Shape;770;p73"/>
          <p:cNvSpPr txBox="1"/>
          <p:nvPr>
            <p:ph idx="1" type="body"/>
          </p:nvPr>
        </p:nvSpPr>
        <p:spPr>
          <a:xfrm>
            <a:off x="4572150" y="1213125"/>
            <a:ext cx="4529700" cy="3120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Langkah Implementasi CBRS:</a:t>
            </a:r>
            <a:endParaRPr sz="1400"/>
          </a:p>
          <a:p>
            <a:pPr indent="-317500" lvl="0" marL="457200" rtl="0" algn="l">
              <a:spcBef>
                <a:spcPts val="1000"/>
              </a:spcBef>
              <a:spcAft>
                <a:spcPts val="0"/>
              </a:spcAft>
              <a:buSzPts val="1400"/>
              <a:buChar char="•"/>
            </a:pPr>
            <a:r>
              <a:rPr lang="en" sz="1400"/>
              <a:t>Dataset yang digunakan sudah terfilter lebih dulu berdasarkan:</a:t>
            </a:r>
            <a:endParaRPr sz="1400"/>
          </a:p>
          <a:p>
            <a:pPr indent="-317500" lvl="1" marL="914400" rtl="0" algn="l">
              <a:spcBef>
                <a:spcPts val="400"/>
              </a:spcBef>
              <a:spcAft>
                <a:spcPts val="0"/>
              </a:spcAft>
              <a:buSzPts val="1400"/>
              <a:buChar char="•"/>
            </a:pPr>
            <a:r>
              <a:rPr lang="en" sz="1400"/>
              <a:t>Kota pilihan pengguna</a:t>
            </a:r>
            <a:endParaRPr sz="1400"/>
          </a:p>
          <a:p>
            <a:pPr indent="-317500" lvl="1" marL="914400" rtl="0" algn="l">
              <a:spcBef>
                <a:spcPts val="400"/>
              </a:spcBef>
              <a:spcAft>
                <a:spcPts val="0"/>
              </a:spcAft>
              <a:buSzPts val="1400"/>
              <a:buChar char="•"/>
            </a:pPr>
            <a:r>
              <a:rPr lang="en" sz="1400"/>
              <a:t>Label profil pengguna (setelah input di profile matching)</a:t>
            </a:r>
            <a:endParaRPr sz="1400"/>
          </a:p>
          <a:p>
            <a:pPr indent="-317500" lvl="0" marL="457200" rtl="0" algn="l">
              <a:spcBef>
                <a:spcPts val="1000"/>
              </a:spcBef>
              <a:spcAft>
                <a:spcPts val="0"/>
              </a:spcAft>
              <a:buSzPts val="1400"/>
              <a:buChar char="•"/>
            </a:pPr>
            <a:r>
              <a:rPr lang="en" sz="1400"/>
              <a:t>Transformasi teks (deskripsi, fasilitas, lokasi) menjadi vektor dengan:</a:t>
            </a:r>
            <a:endParaRPr sz="1400"/>
          </a:p>
          <a:p>
            <a:pPr indent="-317500" lvl="1" marL="914400" rtl="0" algn="l">
              <a:spcBef>
                <a:spcPts val="0"/>
              </a:spcBef>
              <a:spcAft>
                <a:spcPts val="0"/>
              </a:spcAft>
              <a:buSzPts val="1400"/>
              <a:buChar char="•"/>
            </a:pPr>
            <a:r>
              <a:rPr lang="en" sz="1400"/>
              <a:t>TF-IDF (Term Frequency-Inverse Document Frequency)</a:t>
            </a:r>
            <a:endParaRPr sz="1400"/>
          </a:p>
          <a:p>
            <a:pPr indent="-317500" lvl="0" marL="457200" rtl="0" algn="l">
              <a:spcBef>
                <a:spcPts val="1000"/>
              </a:spcBef>
              <a:spcAft>
                <a:spcPts val="0"/>
              </a:spcAft>
              <a:buSzPts val="1400"/>
              <a:buChar char="•"/>
            </a:pPr>
            <a:r>
              <a:rPr lang="en" sz="1400"/>
              <a:t>Pengukuran Kemiripan dilakukan dengan:</a:t>
            </a:r>
            <a:endParaRPr sz="1400"/>
          </a:p>
          <a:p>
            <a:pPr indent="-317500" lvl="1" marL="914400" rtl="0" algn="l">
              <a:spcBef>
                <a:spcPts val="0"/>
              </a:spcBef>
              <a:spcAft>
                <a:spcPts val="0"/>
              </a:spcAft>
              <a:buSzPts val="1400"/>
              <a:buChar char="•"/>
            </a:pPr>
            <a:r>
              <a:rPr lang="en" sz="1400"/>
              <a:t>Cosine Similarity</a:t>
            </a:r>
            <a:endParaRPr sz="1400"/>
          </a:p>
          <a:p>
            <a:pPr indent="-317500" lvl="1" marL="914400" rtl="0" algn="l">
              <a:spcBef>
                <a:spcPts val="0"/>
              </a:spcBef>
              <a:spcAft>
                <a:spcPts val="0"/>
              </a:spcAft>
              <a:buSzPts val="1400"/>
              <a:buChar char="•"/>
            </a:pPr>
            <a:r>
              <a:rPr lang="en" sz="1400"/>
              <a:t>Semakin tinggi nilai kemiripan → semakin relevan properti tersebut</a:t>
            </a:r>
            <a:endParaRPr sz="1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4"/>
          <p:cNvSpPr txBox="1"/>
          <p:nvPr>
            <p:ph type="title"/>
          </p:nvPr>
        </p:nvSpPr>
        <p:spPr>
          <a:xfrm>
            <a:off x="628650" y="218925"/>
            <a:ext cx="60009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Mencari Kandidat Properti dengan CBRS</a:t>
            </a:r>
            <a:endParaRPr/>
          </a:p>
        </p:txBody>
      </p:sp>
      <p:sp>
        <p:nvSpPr>
          <p:cNvPr id="776" name="Google Shape;776;p74"/>
          <p:cNvSpPr txBox="1"/>
          <p:nvPr>
            <p:ph idx="1" type="body"/>
          </p:nvPr>
        </p:nvSpPr>
        <p:spPr>
          <a:xfrm>
            <a:off x="628650" y="1213125"/>
            <a:ext cx="7014600" cy="307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400"/>
              <a:t>Transformasi Data Terstruktur dan Tekstual untuk CBRS</a:t>
            </a:r>
            <a:endParaRPr b="1" sz="1400"/>
          </a:p>
        </p:txBody>
      </p:sp>
      <p:sp>
        <p:nvSpPr>
          <p:cNvPr id="777" name="Google Shape;777;p74"/>
          <p:cNvSpPr txBox="1"/>
          <p:nvPr>
            <p:ph idx="1" type="body"/>
          </p:nvPr>
        </p:nvSpPr>
        <p:spPr>
          <a:xfrm>
            <a:off x="628650" y="1520625"/>
            <a:ext cx="3943200" cy="3031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Fitur Terstruktur (Structured Features):</a:t>
            </a:r>
            <a:endParaRPr sz="1400"/>
          </a:p>
          <a:p>
            <a:pPr indent="-317500" lvl="0" marL="457200" rtl="0" algn="l">
              <a:spcBef>
                <a:spcPts val="800"/>
              </a:spcBef>
              <a:spcAft>
                <a:spcPts val="0"/>
              </a:spcAft>
              <a:buSzPts val="1400"/>
              <a:buChar char="•"/>
            </a:pPr>
            <a:r>
              <a:rPr lang="en" sz="1400"/>
              <a:t>Dataset mencakup fitur numerik &amp; kategorikal, seperti:</a:t>
            </a:r>
            <a:endParaRPr sz="1400"/>
          </a:p>
          <a:p>
            <a:pPr indent="-317500" lvl="1" marL="914400" rtl="0" algn="l">
              <a:spcBef>
                <a:spcPts val="0"/>
              </a:spcBef>
              <a:spcAft>
                <a:spcPts val="0"/>
              </a:spcAft>
              <a:buSzPts val="1400"/>
              <a:buChar char="•"/>
            </a:pPr>
            <a:r>
              <a:rPr lang="en" sz="1400"/>
              <a:t>Tipe properti, luas tanah, luas bangunan, jumlah kamar tidur/mandi</a:t>
            </a:r>
            <a:endParaRPr sz="1400"/>
          </a:p>
          <a:p>
            <a:pPr indent="-317500" lvl="0" marL="457200" rtl="0" algn="l">
              <a:spcBef>
                <a:spcPts val="0"/>
              </a:spcBef>
              <a:spcAft>
                <a:spcPts val="0"/>
              </a:spcAft>
              <a:buSzPts val="1400"/>
              <a:buChar char="•"/>
            </a:pPr>
            <a:r>
              <a:rPr lang="en" sz="1400"/>
              <a:t>Preprocessing:</a:t>
            </a:r>
            <a:endParaRPr sz="1400"/>
          </a:p>
          <a:p>
            <a:pPr indent="-317500" lvl="1" marL="914400" rtl="0" algn="l">
              <a:spcBef>
                <a:spcPts val="0"/>
              </a:spcBef>
              <a:spcAft>
                <a:spcPts val="0"/>
              </a:spcAft>
              <a:buSzPts val="1400"/>
              <a:buChar char="•"/>
            </a:pPr>
            <a:r>
              <a:rPr lang="en" sz="1400"/>
              <a:t>One-Hot Encoding untuk fitur kategorikal (contoh: type)</a:t>
            </a:r>
            <a:endParaRPr sz="1400"/>
          </a:p>
          <a:p>
            <a:pPr indent="-317500" lvl="1" marL="914400" rtl="0" algn="l">
              <a:spcBef>
                <a:spcPts val="0"/>
              </a:spcBef>
              <a:spcAft>
                <a:spcPts val="0"/>
              </a:spcAft>
              <a:buSzPts val="1400"/>
              <a:buChar char="•"/>
            </a:pPr>
            <a:r>
              <a:rPr lang="en" sz="1400"/>
              <a:t>MinMaxScaler untuk fitur numerik → mengubah skala ke 0–1</a:t>
            </a:r>
            <a:endParaRPr sz="1400"/>
          </a:p>
          <a:p>
            <a:pPr indent="-317500" lvl="1" marL="914400" rtl="0" algn="l">
              <a:spcBef>
                <a:spcPts val="0"/>
              </a:spcBef>
              <a:spcAft>
                <a:spcPts val="0"/>
              </a:spcAft>
              <a:buSzPts val="1400"/>
              <a:buChar char="•"/>
            </a:pPr>
            <a:r>
              <a:rPr lang="en" sz="1400"/>
              <a:t>Tujuan: hindari dominasi fitur berskala besar dalam perhitungan similarity</a:t>
            </a:r>
            <a:endParaRPr sz="1400"/>
          </a:p>
        </p:txBody>
      </p:sp>
      <p:sp>
        <p:nvSpPr>
          <p:cNvPr id="778" name="Google Shape;778;p74"/>
          <p:cNvSpPr txBox="1"/>
          <p:nvPr>
            <p:ph idx="1" type="body"/>
          </p:nvPr>
        </p:nvSpPr>
        <p:spPr>
          <a:xfrm>
            <a:off x="4572000" y="1520625"/>
            <a:ext cx="3943200" cy="3031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Fitur Tekstual (Textual Features)</a:t>
            </a:r>
            <a:r>
              <a:rPr lang="en" sz="1400"/>
              <a:t>:</a:t>
            </a:r>
            <a:endParaRPr sz="1400"/>
          </a:p>
          <a:p>
            <a:pPr indent="-317500" lvl="0" marL="457200" rtl="0" algn="l">
              <a:spcBef>
                <a:spcPts val="800"/>
              </a:spcBef>
              <a:spcAft>
                <a:spcPts val="0"/>
              </a:spcAft>
              <a:buSzPts val="1400"/>
              <a:buChar char="•"/>
            </a:pPr>
            <a:r>
              <a:rPr lang="en" sz="1400"/>
              <a:t>Fitur yang digunakan: Facilities &amp; Deskripsi entitas POI</a:t>
            </a:r>
            <a:endParaRPr sz="1400"/>
          </a:p>
          <a:p>
            <a:pPr indent="-317500" lvl="0" marL="457200" rtl="0" algn="l">
              <a:spcBef>
                <a:spcPts val="0"/>
              </a:spcBef>
              <a:spcAft>
                <a:spcPts val="0"/>
              </a:spcAft>
              <a:buSzPts val="1400"/>
              <a:buChar char="•"/>
            </a:pPr>
            <a:r>
              <a:rPr lang="en" sz="1400"/>
              <a:t>Langkah Preprocessing:</a:t>
            </a:r>
            <a:endParaRPr sz="1400"/>
          </a:p>
          <a:p>
            <a:pPr indent="-317500" lvl="1" marL="914400" rtl="0" algn="l">
              <a:spcBef>
                <a:spcPts val="0"/>
              </a:spcBef>
              <a:spcAft>
                <a:spcPts val="0"/>
              </a:spcAft>
              <a:buSzPts val="1400"/>
              <a:buChar char="•"/>
            </a:pPr>
            <a:r>
              <a:rPr lang="en" sz="1400"/>
              <a:t>Normalisasi teks:</a:t>
            </a:r>
            <a:endParaRPr sz="1400"/>
          </a:p>
          <a:p>
            <a:pPr indent="-317500" lvl="1" marL="914400" rtl="0" algn="l">
              <a:spcBef>
                <a:spcPts val="0"/>
              </a:spcBef>
              <a:spcAft>
                <a:spcPts val="0"/>
              </a:spcAft>
              <a:buSzPts val="1400"/>
              <a:buChar char="•"/>
            </a:pPr>
            <a:r>
              <a:rPr lang="en" sz="1400"/>
              <a:t>normalize_text_column menggabungkan list string → kalimat tunggal</a:t>
            </a:r>
            <a:endParaRPr sz="1400"/>
          </a:p>
          <a:p>
            <a:pPr indent="-317500" lvl="1" marL="914400" rtl="0" algn="l">
              <a:spcBef>
                <a:spcPts val="0"/>
              </a:spcBef>
              <a:spcAft>
                <a:spcPts val="0"/>
              </a:spcAft>
              <a:buSzPts val="1400"/>
              <a:buChar char="•"/>
            </a:pPr>
            <a:r>
              <a:rPr lang="en" sz="1400"/>
              <a:t>Entitas POI dijadikan string gabungan (misal: SCHOOL HOSPITAL)</a:t>
            </a:r>
            <a:endParaRPr sz="1400"/>
          </a:p>
          <a:p>
            <a:pPr indent="-317500" lvl="0" marL="457200" rtl="0" algn="l">
              <a:spcBef>
                <a:spcPts val="0"/>
              </a:spcBef>
              <a:spcAft>
                <a:spcPts val="0"/>
              </a:spcAft>
              <a:buSzPts val="1400"/>
              <a:buChar char="•"/>
            </a:pPr>
            <a:r>
              <a:rPr lang="en" sz="1400"/>
              <a:t>Penggabungan TF-IDF:</a:t>
            </a:r>
            <a:endParaRPr sz="1400"/>
          </a:p>
          <a:p>
            <a:pPr indent="-317500" lvl="0" marL="457200" rtl="0" algn="l">
              <a:spcBef>
                <a:spcPts val="0"/>
              </a:spcBef>
              <a:spcAft>
                <a:spcPts val="0"/>
              </a:spcAft>
              <a:buSzPts val="1400"/>
              <a:buChar char="•"/>
            </a:pPr>
            <a:r>
              <a:rPr lang="en" sz="1400"/>
              <a:t>Kombinasi 50:50 antara:</a:t>
            </a:r>
            <a:endParaRPr sz="1400"/>
          </a:p>
          <a:p>
            <a:pPr indent="-317500" lvl="1" marL="914400" rtl="0" algn="l">
              <a:spcBef>
                <a:spcPts val="0"/>
              </a:spcBef>
              <a:spcAft>
                <a:spcPts val="0"/>
              </a:spcAft>
              <a:buSzPts val="1400"/>
              <a:buChar char="•"/>
            </a:pPr>
            <a:r>
              <a:rPr lang="en" sz="1400"/>
              <a:t>TF-IDF fasilitas internal</a:t>
            </a:r>
            <a:endParaRPr sz="1400"/>
          </a:p>
          <a:p>
            <a:pPr indent="-317500" lvl="1" marL="914400" rtl="0" algn="l">
              <a:spcBef>
                <a:spcPts val="0"/>
              </a:spcBef>
              <a:spcAft>
                <a:spcPts val="0"/>
              </a:spcAft>
              <a:buSzPts val="1400"/>
              <a:buChar char="•"/>
            </a:pPr>
            <a:r>
              <a:rPr lang="en" sz="1400"/>
              <a:t>TF-IDF entitas sekitar</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5"/>
          <p:cNvSpPr txBox="1"/>
          <p:nvPr>
            <p:ph type="title"/>
          </p:nvPr>
        </p:nvSpPr>
        <p:spPr>
          <a:xfrm>
            <a:off x="628650" y="218925"/>
            <a:ext cx="60009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Mencari Kandidat Properti dengan CBRS</a:t>
            </a:r>
            <a:endParaRPr/>
          </a:p>
        </p:txBody>
      </p:sp>
      <p:sp>
        <p:nvSpPr>
          <p:cNvPr id="784" name="Google Shape;784;p75"/>
          <p:cNvSpPr txBox="1"/>
          <p:nvPr>
            <p:ph idx="1" type="body"/>
          </p:nvPr>
        </p:nvSpPr>
        <p:spPr>
          <a:xfrm>
            <a:off x="628650" y="1213125"/>
            <a:ext cx="4529700" cy="3120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Output CBRS: similarity_scores</a:t>
            </a:r>
            <a:endParaRPr sz="1400"/>
          </a:p>
          <a:p>
            <a:pPr indent="-317500" lvl="0" marL="457200" rtl="0" algn="l">
              <a:spcBef>
                <a:spcPts val="800"/>
              </a:spcBef>
              <a:spcAft>
                <a:spcPts val="0"/>
              </a:spcAft>
              <a:buSzPts val="1400"/>
              <a:buChar char="•"/>
            </a:pPr>
            <a:r>
              <a:rPr lang="en" sz="1400"/>
              <a:t>Sistem menghasilkan array skor kemiripan (similarity_scores) untuk seluruh properti dalam dataset.</a:t>
            </a:r>
            <a:endParaRPr sz="1400"/>
          </a:p>
          <a:p>
            <a:pPr indent="-317500" lvl="0" marL="457200" rtl="0" algn="l">
              <a:spcBef>
                <a:spcPts val="800"/>
              </a:spcBef>
              <a:spcAft>
                <a:spcPts val="0"/>
              </a:spcAft>
              <a:buSzPts val="1400"/>
              <a:buChar char="•"/>
            </a:pPr>
            <a:r>
              <a:rPr lang="en" sz="1400"/>
              <a:t>Perhitungan menggunakan Cosine Similarity antara:</a:t>
            </a:r>
            <a:endParaRPr sz="1400"/>
          </a:p>
          <a:p>
            <a:pPr indent="-317500" lvl="1" marL="914400" rtl="0" algn="l">
              <a:spcBef>
                <a:spcPts val="400"/>
              </a:spcBef>
              <a:spcAft>
                <a:spcPts val="0"/>
              </a:spcAft>
              <a:buSzPts val="1400"/>
              <a:buChar char="•"/>
            </a:pPr>
            <a:r>
              <a:rPr lang="en" sz="1400"/>
              <a:t>Vektor gabungan properti (structured_matrix + tfidf_matrix)</a:t>
            </a:r>
            <a:endParaRPr sz="1400"/>
          </a:p>
          <a:p>
            <a:pPr indent="-317500" lvl="1" marL="914400" rtl="0" algn="l">
              <a:spcBef>
                <a:spcPts val="400"/>
              </a:spcBef>
              <a:spcAft>
                <a:spcPts val="0"/>
              </a:spcAft>
              <a:buSzPts val="1400"/>
              <a:buChar char="•"/>
            </a:pPr>
            <a:r>
              <a:rPr lang="en" sz="1400"/>
              <a:t>Vektor preferensi pengguna (berdasarkan profil &amp; input awal)</a:t>
            </a:r>
            <a:endParaRPr sz="1400"/>
          </a:p>
          <a:p>
            <a:pPr indent="-317500" lvl="0" marL="457200" rtl="0" algn="l">
              <a:spcBef>
                <a:spcPts val="800"/>
              </a:spcBef>
              <a:spcAft>
                <a:spcPts val="0"/>
              </a:spcAft>
              <a:buSzPts val="1400"/>
              <a:buChar char="•"/>
            </a:pPr>
            <a:r>
              <a:rPr lang="en" sz="1400"/>
              <a:t>Skor similarity diurutkan secara menurun</a:t>
            </a:r>
            <a:endParaRPr sz="1400"/>
          </a:p>
          <a:p>
            <a:pPr indent="-317500" lvl="0" marL="457200" rtl="0" algn="l">
              <a:spcBef>
                <a:spcPts val="800"/>
              </a:spcBef>
              <a:spcAft>
                <a:spcPts val="0"/>
              </a:spcAft>
              <a:buSzPts val="1400"/>
              <a:buChar char="•"/>
            </a:pPr>
            <a:r>
              <a:rPr lang="en" sz="1400"/>
              <a:t>Diambil 10 properti dengan skor tertinggi → masuk sebagai kandidat rekomendasi</a:t>
            </a:r>
            <a:endParaRPr sz="1400"/>
          </a:p>
        </p:txBody>
      </p:sp>
      <p:pic>
        <p:nvPicPr>
          <p:cNvPr id="785" name="Google Shape;785;p75"/>
          <p:cNvPicPr preferRelativeResize="0"/>
          <p:nvPr/>
        </p:nvPicPr>
        <p:blipFill>
          <a:blip r:embed="rId3">
            <a:alphaModFix/>
          </a:blip>
          <a:stretch>
            <a:fillRect/>
          </a:stretch>
        </p:blipFill>
        <p:spPr>
          <a:xfrm>
            <a:off x="5029125" y="2930963"/>
            <a:ext cx="3985651" cy="1402474"/>
          </a:xfrm>
          <a:prstGeom prst="rect">
            <a:avLst/>
          </a:prstGeom>
          <a:noFill/>
          <a:ln>
            <a:noFill/>
          </a:ln>
        </p:spPr>
      </p:pic>
      <p:pic>
        <p:nvPicPr>
          <p:cNvPr id="786" name="Google Shape;786;p75"/>
          <p:cNvPicPr preferRelativeResize="0"/>
          <p:nvPr/>
        </p:nvPicPr>
        <p:blipFill>
          <a:blip r:embed="rId4">
            <a:alphaModFix/>
          </a:blip>
          <a:stretch>
            <a:fillRect/>
          </a:stretch>
        </p:blipFill>
        <p:spPr>
          <a:xfrm>
            <a:off x="6380946" y="762619"/>
            <a:ext cx="2505054" cy="1481125"/>
          </a:xfrm>
          <a:prstGeom prst="rect">
            <a:avLst/>
          </a:prstGeom>
          <a:noFill/>
          <a:ln cap="flat" cmpd="sng" w="9525">
            <a:solidFill>
              <a:schemeClr val="dk1"/>
            </a:solidFill>
            <a:prstDash val="solid"/>
            <a:round/>
            <a:headEnd len="sm" w="sm" type="none"/>
            <a:tailEnd len="sm" w="sm" type="none"/>
          </a:ln>
        </p:spPr>
      </p:pic>
      <p:sp>
        <p:nvSpPr>
          <p:cNvPr id="787" name="Google Shape;787;p75"/>
          <p:cNvSpPr/>
          <p:nvPr/>
        </p:nvSpPr>
        <p:spPr>
          <a:xfrm>
            <a:off x="7484375" y="2378858"/>
            <a:ext cx="298200" cy="4170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p:nvPr/>
        </p:nvSpPr>
        <p:spPr>
          <a:xfrm>
            <a:off x="523875" y="784860"/>
            <a:ext cx="7991400" cy="34746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340" name="Google Shape;340;p40"/>
          <p:cNvSpPr txBox="1"/>
          <p:nvPr>
            <p:ph type="title"/>
          </p:nvPr>
        </p:nvSpPr>
        <p:spPr>
          <a:xfrm>
            <a:off x="628650" y="151924"/>
            <a:ext cx="7886700" cy="472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Montserrat ExtraBold"/>
              <a:buNone/>
            </a:pPr>
            <a:r>
              <a:rPr lang="en"/>
              <a:t>Rumusan Masalah</a:t>
            </a:r>
            <a:endParaRPr>
              <a:solidFill>
                <a:schemeClr val="accent1"/>
              </a:solidFill>
            </a:endParaRPr>
          </a:p>
        </p:txBody>
      </p:sp>
      <p:sp>
        <p:nvSpPr>
          <p:cNvPr id="341" name="Google Shape;341;p40"/>
          <p:cNvSpPr txBox="1"/>
          <p:nvPr>
            <p:ph idx="2"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42" name="Google Shape;342;p40"/>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
        <p:nvSpPr>
          <p:cNvPr id="343" name="Google Shape;343;p40"/>
          <p:cNvSpPr/>
          <p:nvPr/>
        </p:nvSpPr>
        <p:spPr>
          <a:xfrm>
            <a:off x="628650" y="1278538"/>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1</a:t>
            </a:r>
            <a:endParaRPr b="1">
              <a:solidFill>
                <a:srgbClr val="FFFFFF"/>
              </a:solidFill>
              <a:latin typeface="Montserrat"/>
              <a:ea typeface="Montserrat"/>
              <a:cs typeface="Montserrat"/>
              <a:sym typeface="Montserrat"/>
            </a:endParaRPr>
          </a:p>
        </p:txBody>
      </p:sp>
      <p:sp>
        <p:nvSpPr>
          <p:cNvPr id="344" name="Google Shape;344;p40"/>
          <p:cNvSpPr/>
          <p:nvPr/>
        </p:nvSpPr>
        <p:spPr>
          <a:xfrm>
            <a:off x="628650" y="2309450"/>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2</a:t>
            </a:r>
            <a:endParaRPr b="1">
              <a:solidFill>
                <a:srgbClr val="FFFFFF"/>
              </a:solidFill>
              <a:latin typeface="Montserrat"/>
              <a:ea typeface="Montserrat"/>
              <a:cs typeface="Montserrat"/>
              <a:sym typeface="Montserrat"/>
            </a:endParaRPr>
          </a:p>
        </p:txBody>
      </p:sp>
      <p:sp>
        <p:nvSpPr>
          <p:cNvPr id="345" name="Google Shape;345;p40"/>
          <p:cNvSpPr/>
          <p:nvPr/>
        </p:nvSpPr>
        <p:spPr>
          <a:xfrm>
            <a:off x="628650" y="3323950"/>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3</a:t>
            </a:r>
            <a:endParaRPr b="1">
              <a:solidFill>
                <a:srgbClr val="FFFFFF"/>
              </a:solidFill>
              <a:latin typeface="Montserrat"/>
              <a:ea typeface="Montserrat"/>
              <a:cs typeface="Montserrat"/>
              <a:sym typeface="Montserrat"/>
            </a:endParaRPr>
          </a:p>
        </p:txBody>
      </p:sp>
      <p:sp>
        <p:nvSpPr>
          <p:cNvPr id="346" name="Google Shape;346;p40"/>
          <p:cNvSpPr txBox="1"/>
          <p:nvPr/>
        </p:nvSpPr>
        <p:spPr>
          <a:xfrm>
            <a:off x="1388050" y="1296988"/>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Apa saja data demografi dan kondisi sosial yang relevan untuk membentuk profil pembeli?</a:t>
            </a:r>
            <a:endParaRPr sz="1200">
              <a:solidFill>
                <a:schemeClr val="dk1"/>
              </a:solidFill>
              <a:latin typeface="Montserrat"/>
              <a:ea typeface="Montserrat"/>
              <a:cs typeface="Montserrat"/>
              <a:sym typeface="Montserrat"/>
            </a:endParaRPr>
          </a:p>
        </p:txBody>
      </p:sp>
      <p:sp>
        <p:nvSpPr>
          <p:cNvPr id="347" name="Google Shape;347;p40"/>
          <p:cNvSpPr txBox="1"/>
          <p:nvPr/>
        </p:nvSpPr>
        <p:spPr>
          <a:xfrm>
            <a:off x="1388050" y="2293025"/>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Bagaimana algoritma Profile Matching dapat digunakan untuk mencocokkan properti dengan profil pembeli?</a:t>
            </a:r>
            <a:endParaRPr sz="1200">
              <a:solidFill>
                <a:schemeClr val="dk1"/>
              </a:solidFill>
              <a:latin typeface="Montserrat"/>
              <a:ea typeface="Montserrat"/>
              <a:cs typeface="Montserrat"/>
              <a:sym typeface="Montserrat"/>
            </a:endParaRPr>
          </a:p>
        </p:txBody>
      </p:sp>
      <p:sp>
        <p:nvSpPr>
          <p:cNvPr id="348" name="Google Shape;348;p40"/>
          <p:cNvSpPr txBox="1"/>
          <p:nvPr/>
        </p:nvSpPr>
        <p:spPr>
          <a:xfrm>
            <a:off x="1388050" y="3294238"/>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Bagaimana</a:t>
            </a:r>
            <a:r>
              <a:rPr lang="en" sz="1200">
                <a:solidFill>
                  <a:schemeClr val="dk1"/>
                </a:solidFill>
                <a:latin typeface="Montserrat"/>
                <a:ea typeface="Montserrat"/>
                <a:cs typeface="Montserrat"/>
                <a:sym typeface="Montserrat"/>
              </a:rPr>
              <a:t> teknik Hybrid Filtering dapat diterapkan untuk menentukan properti yang mirip berdasarkan karakteristik item?</a:t>
            </a:r>
            <a:endParaRPr sz="1200">
              <a:solidFill>
                <a:schemeClr val="dk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Profile Matching</a:t>
            </a:r>
            <a:endParaRPr/>
          </a:p>
        </p:txBody>
      </p:sp>
      <p:sp>
        <p:nvSpPr>
          <p:cNvPr id="793" name="Google Shape;793;p76"/>
          <p:cNvSpPr txBox="1"/>
          <p:nvPr>
            <p:ph idx="1" type="body"/>
          </p:nvPr>
        </p:nvSpPr>
        <p:spPr>
          <a:xfrm>
            <a:off x="628650" y="1213125"/>
            <a:ext cx="7660500" cy="645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400"/>
              <a:t>Profile Matching berperan untuk:</a:t>
            </a:r>
            <a:r>
              <a:rPr lang="en" sz="1400"/>
              <a:t> mengklasifikasikan input user &amp; memperhalus hasil Top-10 CBRS dengan penilaian personalisasi berbasis profil pengguna.</a:t>
            </a:r>
            <a:endParaRPr sz="1400"/>
          </a:p>
        </p:txBody>
      </p:sp>
      <p:sp>
        <p:nvSpPr>
          <p:cNvPr id="794" name="Google Shape;794;p76"/>
          <p:cNvSpPr txBox="1"/>
          <p:nvPr>
            <p:ph idx="1" type="body"/>
          </p:nvPr>
        </p:nvSpPr>
        <p:spPr>
          <a:xfrm>
            <a:off x="3985650" y="1897650"/>
            <a:ext cx="4529700" cy="1715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400"/>
              <a:t>Implementasinya:</a:t>
            </a:r>
            <a:endParaRPr b="1" sz="1400"/>
          </a:p>
          <a:p>
            <a:pPr indent="0" lvl="0" marL="0" rtl="0" algn="l">
              <a:spcBef>
                <a:spcPts val="800"/>
              </a:spcBef>
              <a:spcAft>
                <a:spcPts val="0"/>
              </a:spcAft>
              <a:buNone/>
            </a:pPr>
            <a:r>
              <a:rPr lang="en" sz="1400"/>
              <a:t>Mengadaptasi kerangka Sistem Pendukung Keputusan (SPK):</a:t>
            </a:r>
            <a:endParaRPr sz="1400"/>
          </a:p>
          <a:p>
            <a:pPr indent="-317500" lvl="0" marL="457200" rtl="0" algn="l">
              <a:spcBef>
                <a:spcPts val="800"/>
              </a:spcBef>
              <a:spcAft>
                <a:spcPts val="0"/>
              </a:spcAft>
              <a:buSzPts val="1400"/>
              <a:buChar char="•"/>
            </a:pPr>
            <a:r>
              <a:rPr lang="en" sz="1400"/>
              <a:t>Profil ideal: representasi kebutuhan tiap segmen pengguna</a:t>
            </a:r>
            <a:endParaRPr sz="1400"/>
          </a:p>
          <a:p>
            <a:pPr indent="-317500" lvl="0" marL="457200" rtl="0" algn="l">
              <a:spcBef>
                <a:spcPts val="1000"/>
              </a:spcBef>
              <a:spcAft>
                <a:spcPts val="0"/>
              </a:spcAft>
              <a:buSzPts val="1400"/>
              <a:buChar char="•"/>
            </a:pPr>
            <a:r>
              <a:rPr lang="en" sz="1400"/>
              <a:t>Profil aktual: fitur dari properti kandidat</a:t>
            </a:r>
            <a:endParaRPr sz="1400"/>
          </a:p>
          <a:p>
            <a:pPr indent="-317500" lvl="0" marL="457200" rtl="0" algn="l">
              <a:spcBef>
                <a:spcPts val="1000"/>
              </a:spcBef>
              <a:spcAft>
                <a:spcPts val="1000"/>
              </a:spcAft>
              <a:buSzPts val="1400"/>
              <a:buChar char="•"/>
            </a:pPr>
            <a:r>
              <a:rPr lang="en" sz="1400"/>
              <a:t>Proses perbandingan → menghasilkan pemeringkatan properti terbaik berdasarkan keselarasan</a:t>
            </a:r>
            <a:endParaRPr sz="1400"/>
          </a:p>
        </p:txBody>
      </p:sp>
      <p:sp>
        <p:nvSpPr>
          <p:cNvPr id="795" name="Google Shape;795;p76"/>
          <p:cNvSpPr txBox="1"/>
          <p:nvPr/>
        </p:nvSpPr>
        <p:spPr>
          <a:xfrm>
            <a:off x="628650" y="1897650"/>
            <a:ext cx="3000000" cy="134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lang="en">
                <a:solidFill>
                  <a:schemeClr val="dk1"/>
                </a:solidFill>
                <a:latin typeface="Montserrat"/>
                <a:ea typeface="Montserrat"/>
                <a:cs typeface="Montserrat"/>
                <a:sym typeface="Montserrat"/>
              </a:rPr>
              <a:t>Tujuan Penggunaan Profile Matching: </a:t>
            </a:r>
            <a:r>
              <a:rPr lang="en">
                <a:solidFill>
                  <a:schemeClr val="dk1"/>
                </a:solidFill>
                <a:latin typeface="Montserrat"/>
                <a:ea typeface="Montserrat"/>
                <a:cs typeface="Montserrat"/>
                <a:sym typeface="Montserrat"/>
              </a:rPr>
              <a:t>Memastikan rekomendasi properti tidak hanya mirip secara fitur tapi juga selaras dengan kebutuhan hidup pengguna.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7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Profile Matching</a:t>
            </a:r>
            <a:endParaRPr/>
          </a:p>
        </p:txBody>
      </p:sp>
      <p:sp>
        <p:nvSpPr>
          <p:cNvPr id="801" name="Google Shape;801;p77"/>
          <p:cNvSpPr txBox="1"/>
          <p:nvPr>
            <p:ph idx="1" type="body"/>
          </p:nvPr>
        </p:nvSpPr>
        <p:spPr>
          <a:xfrm>
            <a:off x="628650" y="1268050"/>
            <a:ext cx="4529700" cy="292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Profil Ideal yang Digunakan:</a:t>
            </a:r>
            <a:endParaRPr sz="1400"/>
          </a:p>
        </p:txBody>
      </p:sp>
      <p:pic>
        <p:nvPicPr>
          <p:cNvPr id="802" name="Google Shape;802;p77"/>
          <p:cNvPicPr preferRelativeResize="0"/>
          <p:nvPr/>
        </p:nvPicPr>
        <p:blipFill>
          <a:blip r:embed="rId3">
            <a:alphaModFix/>
          </a:blip>
          <a:stretch>
            <a:fillRect/>
          </a:stretch>
        </p:blipFill>
        <p:spPr>
          <a:xfrm>
            <a:off x="628650" y="1841400"/>
            <a:ext cx="2134425" cy="2661050"/>
          </a:xfrm>
          <a:prstGeom prst="rect">
            <a:avLst/>
          </a:prstGeom>
          <a:noFill/>
          <a:ln>
            <a:noFill/>
          </a:ln>
        </p:spPr>
      </p:pic>
      <p:pic>
        <p:nvPicPr>
          <p:cNvPr id="803" name="Google Shape;803;p77"/>
          <p:cNvPicPr preferRelativeResize="0"/>
          <p:nvPr/>
        </p:nvPicPr>
        <p:blipFill>
          <a:blip r:embed="rId4">
            <a:alphaModFix/>
          </a:blip>
          <a:stretch>
            <a:fillRect/>
          </a:stretch>
        </p:blipFill>
        <p:spPr>
          <a:xfrm>
            <a:off x="3055142" y="1854450"/>
            <a:ext cx="2553271" cy="2661050"/>
          </a:xfrm>
          <a:prstGeom prst="rect">
            <a:avLst/>
          </a:prstGeom>
          <a:noFill/>
          <a:ln>
            <a:noFill/>
          </a:ln>
        </p:spPr>
      </p:pic>
      <p:pic>
        <p:nvPicPr>
          <p:cNvPr id="804" name="Google Shape;804;p77"/>
          <p:cNvPicPr preferRelativeResize="0"/>
          <p:nvPr/>
        </p:nvPicPr>
        <p:blipFill>
          <a:blip r:embed="rId5">
            <a:alphaModFix/>
          </a:blip>
          <a:stretch>
            <a:fillRect/>
          </a:stretch>
        </p:blipFill>
        <p:spPr>
          <a:xfrm>
            <a:off x="6216900" y="1853061"/>
            <a:ext cx="2553275" cy="1385814"/>
          </a:xfrm>
          <a:prstGeom prst="rect">
            <a:avLst/>
          </a:prstGeom>
          <a:noFill/>
          <a:ln>
            <a:noFill/>
          </a:ln>
        </p:spPr>
      </p:pic>
      <p:sp>
        <p:nvSpPr>
          <p:cNvPr id="805" name="Google Shape;805;p77"/>
          <p:cNvSpPr txBox="1"/>
          <p:nvPr>
            <p:ph idx="1" type="body"/>
          </p:nvPr>
        </p:nvSpPr>
        <p:spPr>
          <a:xfrm>
            <a:off x="910313" y="1560550"/>
            <a:ext cx="1571100" cy="292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Individu Lajang</a:t>
            </a:r>
            <a:endParaRPr sz="1400"/>
          </a:p>
        </p:txBody>
      </p:sp>
      <p:sp>
        <p:nvSpPr>
          <p:cNvPr id="806" name="Google Shape;806;p77"/>
          <p:cNvSpPr txBox="1"/>
          <p:nvPr>
            <p:ph idx="1" type="body"/>
          </p:nvPr>
        </p:nvSpPr>
        <p:spPr>
          <a:xfrm>
            <a:off x="2912188" y="1560550"/>
            <a:ext cx="2839200" cy="292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Pasangan Bekerja tanpa Anak</a:t>
            </a:r>
            <a:endParaRPr sz="1400"/>
          </a:p>
        </p:txBody>
      </p:sp>
      <p:sp>
        <p:nvSpPr>
          <p:cNvPr id="807" name="Google Shape;807;p77"/>
          <p:cNvSpPr txBox="1"/>
          <p:nvPr>
            <p:ph idx="1" type="body"/>
          </p:nvPr>
        </p:nvSpPr>
        <p:spPr>
          <a:xfrm>
            <a:off x="5977788" y="1560550"/>
            <a:ext cx="3031500" cy="292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Pasangan Bekerja dengan Anak</a:t>
            </a:r>
            <a:endParaRPr sz="1400"/>
          </a:p>
        </p:txBody>
      </p:sp>
      <p:sp>
        <p:nvSpPr>
          <p:cNvPr id="808" name="Google Shape;808;p77"/>
          <p:cNvSpPr/>
          <p:nvPr/>
        </p:nvSpPr>
        <p:spPr>
          <a:xfrm>
            <a:off x="7060900" y="3551125"/>
            <a:ext cx="208200" cy="208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809" name="Google Shape;809;p77"/>
          <p:cNvSpPr/>
          <p:nvPr/>
        </p:nvSpPr>
        <p:spPr>
          <a:xfrm>
            <a:off x="6552275" y="4058825"/>
            <a:ext cx="208200" cy="208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810" name="Google Shape;810;p77"/>
          <p:cNvSpPr/>
          <p:nvPr/>
        </p:nvSpPr>
        <p:spPr>
          <a:xfrm>
            <a:off x="7594575" y="4058825"/>
            <a:ext cx="208200" cy="208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811" name="Google Shape;811;p77"/>
          <p:cNvSpPr txBox="1"/>
          <p:nvPr>
            <p:ph idx="1" type="body"/>
          </p:nvPr>
        </p:nvSpPr>
        <p:spPr>
          <a:xfrm>
            <a:off x="6688000" y="3313488"/>
            <a:ext cx="954000" cy="208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200"/>
              <a:t>Profil Ideal</a:t>
            </a:r>
            <a:endParaRPr sz="1200"/>
          </a:p>
        </p:txBody>
      </p:sp>
      <p:sp>
        <p:nvSpPr>
          <p:cNvPr id="812" name="Google Shape;812;p77"/>
          <p:cNvSpPr/>
          <p:nvPr/>
        </p:nvSpPr>
        <p:spPr>
          <a:xfrm rot="-2700000">
            <a:off x="6710297" y="3838650"/>
            <a:ext cx="384383" cy="137886"/>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813" name="Google Shape;813;p77"/>
          <p:cNvSpPr/>
          <p:nvPr/>
        </p:nvSpPr>
        <p:spPr>
          <a:xfrm rot="-8098104">
            <a:off x="7261462" y="3838666"/>
            <a:ext cx="384595" cy="137886"/>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814" name="Google Shape;814;p77"/>
          <p:cNvSpPr txBox="1"/>
          <p:nvPr>
            <p:ph idx="1" type="body"/>
          </p:nvPr>
        </p:nvSpPr>
        <p:spPr>
          <a:xfrm>
            <a:off x="5608425" y="4058825"/>
            <a:ext cx="954000" cy="255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200"/>
              <a:t>Input User</a:t>
            </a:r>
            <a:endParaRPr sz="1200"/>
          </a:p>
        </p:txBody>
      </p:sp>
      <p:sp>
        <p:nvSpPr>
          <p:cNvPr id="815" name="Google Shape;815;p77"/>
          <p:cNvSpPr txBox="1"/>
          <p:nvPr>
            <p:ph idx="1" type="body"/>
          </p:nvPr>
        </p:nvSpPr>
        <p:spPr>
          <a:xfrm>
            <a:off x="7820350" y="4058825"/>
            <a:ext cx="1302600" cy="255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200"/>
              <a:t>Daftar Properti</a:t>
            </a:r>
            <a:endParaRPr sz="1200"/>
          </a:p>
        </p:txBody>
      </p:sp>
      <p:sp>
        <p:nvSpPr>
          <p:cNvPr id="816" name="Google Shape;816;p77"/>
          <p:cNvSpPr txBox="1"/>
          <p:nvPr>
            <p:ph idx="1" type="body"/>
          </p:nvPr>
        </p:nvSpPr>
        <p:spPr>
          <a:xfrm rot="-2700000">
            <a:off x="6339466" y="3704318"/>
            <a:ext cx="868893" cy="208314"/>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600"/>
              <a:t>Membandingkan</a:t>
            </a:r>
            <a:endParaRPr sz="600"/>
          </a:p>
        </p:txBody>
      </p:sp>
      <p:sp>
        <p:nvSpPr>
          <p:cNvPr id="817" name="Google Shape;817;p77"/>
          <p:cNvSpPr txBox="1"/>
          <p:nvPr>
            <p:ph idx="1" type="body"/>
          </p:nvPr>
        </p:nvSpPr>
        <p:spPr>
          <a:xfrm rot="2700000">
            <a:off x="7215516" y="3748968"/>
            <a:ext cx="868893" cy="208314"/>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600"/>
              <a:t>Membandingkan</a:t>
            </a:r>
            <a:endParaRPr sz="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Profile Matching</a:t>
            </a:r>
            <a:endParaRPr/>
          </a:p>
        </p:txBody>
      </p:sp>
      <p:sp>
        <p:nvSpPr>
          <p:cNvPr id="823" name="Google Shape;823;p78"/>
          <p:cNvSpPr txBox="1"/>
          <p:nvPr>
            <p:ph idx="1" type="body"/>
          </p:nvPr>
        </p:nvSpPr>
        <p:spPr>
          <a:xfrm>
            <a:off x="42300" y="1268050"/>
            <a:ext cx="4529700" cy="242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400"/>
              <a:t>Pembobotan Kriteria Utama</a:t>
            </a:r>
            <a:endParaRPr b="1" sz="1400"/>
          </a:p>
          <a:p>
            <a:pPr indent="-317500" lvl="0" marL="457200" rtl="0" algn="l">
              <a:spcBef>
                <a:spcPts val="800"/>
              </a:spcBef>
              <a:spcAft>
                <a:spcPts val="0"/>
              </a:spcAft>
              <a:buSzPts val="1400"/>
              <a:buChar char="•"/>
            </a:pPr>
            <a:r>
              <a:rPr b="1" lang="en" sz="1400"/>
              <a:t>Karakteristik Hunian (40%):</a:t>
            </a:r>
            <a:r>
              <a:rPr lang="en" sz="1400"/>
              <a:t> Mewakili kebutuhan dasar pengguna seperti tipe properti, luas, jumlah kamar, dll.</a:t>
            </a:r>
            <a:endParaRPr sz="1400"/>
          </a:p>
          <a:p>
            <a:pPr indent="-317500" lvl="0" marL="457200" rtl="0" algn="l">
              <a:spcBef>
                <a:spcPts val="0"/>
              </a:spcBef>
              <a:spcAft>
                <a:spcPts val="0"/>
              </a:spcAft>
              <a:buSzPts val="1400"/>
              <a:buChar char="•"/>
            </a:pPr>
            <a:r>
              <a:rPr b="1" lang="en" sz="1400"/>
              <a:t>Fasilitas Lokasi Sekitar (30%):</a:t>
            </a:r>
            <a:r>
              <a:rPr lang="en" sz="1400"/>
              <a:t>Meliputi akses terhadap sarana publik seperti sekolah, rumah sakit, dan pasar.</a:t>
            </a:r>
            <a:endParaRPr sz="1400"/>
          </a:p>
          <a:p>
            <a:pPr indent="-317500" lvl="0" marL="457200" rtl="0" algn="l">
              <a:spcBef>
                <a:spcPts val="0"/>
              </a:spcBef>
              <a:spcAft>
                <a:spcPts val="0"/>
              </a:spcAft>
              <a:buSzPts val="1400"/>
              <a:buChar char="•"/>
            </a:pPr>
            <a:r>
              <a:rPr b="1" lang="en" sz="1400"/>
              <a:t>Fasilitas Hunian (30%): </a:t>
            </a:r>
            <a:r>
              <a:rPr lang="en" sz="1400"/>
              <a:t>Fitur internal properti (microwave, taman, water heater, dll.) sebagai nilai tambah.</a:t>
            </a:r>
            <a:endParaRPr sz="1400"/>
          </a:p>
        </p:txBody>
      </p:sp>
      <p:sp>
        <p:nvSpPr>
          <p:cNvPr id="824" name="Google Shape;824;p78"/>
          <p:cNvSpPr txBox="1"/>
          <p:nvPr>
            <p:ph idx="1" type="body"/>
          </p:nvPr>
        </p:nvSpPr>
        <p:spPr>
          <a:xfrm>
            <a:off x="4572000" y="1268050"/>
            <a:ext cx="4529700" cy="242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400"/>
              <a:t>Pembobotan Kriteria Utama</a:t>
            </a:r>
            <a:endParaRPr b="1" sz="1400"/>
          </a:p>
          <a:p>
            <a:pPr indent="-317500" lvl="0" marL="457200" rtl="0" algn="l">
              <a:spcBef>
                <a:spcPts val="800"/>
              </a:spcBef>
              <a:spcAft>
                <a:spcPts val="0"/>
              </a:spcAft>
              <a:buSzPts val="1400"/>
              <a:buChar char="•"/>
            </a:pPr>
            <a:r>
              <a:rPr b="1" lang="en" sz="1400"/>
              <a:t>Core Factor (CF) → 60%:</a:t>
            </a:r>
            <a:r>
              <a:rPr lang="en" sz="1400"/>
              <a:t> Atribut utama yang sangat relevan dengan kebutuhan pengguna.</a:t>
            </a:r>
            <a:endParaRPr sz="1400"/>
          </a:p>
          <a:p>
            <a:pPr indent="-317500" lvl="0" marL="457200" rtl="0" algn="l">
              <a:spcBef>
                <a:spcPts val="0"/>
              </a:spcBef>
              <a:spcAft>
                <a:spcPts val="0"/>
              </a:spcAft>
              <a:buSzPts val="1400"/>
              <a:buChar char="•"/>
            </a:pPr>
            <a:r>
              <a:rPr b="1" lang="en" sz="1400"/>
              <a:t>Secondary Factor (SF) → 40%:</a:t>
            </a:r>
            <a:r>
              <a:rPr lang="en" sz="1400"/>
              <a:t> Atribut pendukung atau pelengkap.</a:t>
            </a:r>
            <a:endParaRPr sz="1400"/>
          </a:p>
          <a:p>
            <a:pPr indent="-317500" lvl="0" marL="457200" rtl="0" algn="l">
              <a:spcBef>
                <a:spcPts val="0"/>
              </a:spcBef>
              <a:spcAft>
                <a:spcPts val="0"/>
              </a:spcAft>
              <a:buSzPts val="1400"/>
              <a:buChar char="•"/>
            </a:pPr>
            <a:r>
              <a:rPr b="1" lang="en" sz="1400"/>
              <a:t>Tujuan:</a:t>
            </a:r>
            <a:r>
              <a:rPr lang="en" sz="1400"/>
              <a:t> Menekankan kontribusi atribut paling penting dalam penilaian kesesuaian properti.</a:t>
            </a:r>
            <a:endParaRPr sz="1400"/>
          </a:p>
        </p:txBody>
      </p:sp>
      <p:pic>
        <p:nvPicPr>
          <p:cNvPr id="825" name="Google Shape;825;p78"/>
          <p:cNvPicPr preferRelativeResize="0"/>
          <p:nvPr/>
        </p:nvPicPr>
        <p:blipFill>
          <a:blip r:embed="rId3">
            <a:alphaModFix/>
          </a:blip>
          <a:stretch>
            <a:fillRect/>
          </a:stretch>
        </p:blipFill>
        <p:spPr>
          <a:xfrm>
            <a:off x="1319838" y="3385025"/>
            <a:ext cx="1974616" cy="869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Profile Matching</a:t>
            </a:r>
            <a:endParaRPr/>
          </a:p>
        </p:txBody>
      </p:sp>
      <p:sp>
        <p:nvSpPr>
          <p:cNvPr id="831" name="Google Shape;831;p79"/>
          <p:cNvSpPr txBox="1"/>
          <p:nvPr>
            <p:ph idx="1" type="body"/>
          </p:nvPr>
        </p:nvSpPr>
        <p:spPr>
          <a:xfrm>
            <a:off x="628650" y="1213125"/>
            <a:ext cx="5995200" cy="645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600"/>
              <a:t>Penentuan Bobot Kriteria dan Nilai Subkriteria:</a:t>
            </a:r>
            <a:endParaRPr b="1" sz="1600"/>
          </a:p>
        </p:txBody>
      </p:sp>
      <p:pic>
        <p:nvPicPr>
          <p:cNvPr id="832" name="Google Shape;832;p79"/>
          <p:cNvPicPr preferRelativeResize="0"/>
          <p:nvPr/>
        </p:nvPicPr>
        <p:blipFill>
          <a:blip r:embed="rId3">
            <a:alphaModFix/>
          </a:blip>
          <a:stretch>
            <a:fillRect/>
          </a:stretch>
        </p:blipFill>
        <p:spPr>
          <a:xfrm>
            <a:off x="165650" y="2151575"/>
            <a:ext cx="2903551" cy="1600125"/>
          </a:xfrm>
          <a:prstGeom prst="rect">
            <a:avLst/>
          </a:prstGeom>
          <a:noFill/>
          <a:ln>
            <a:noFill/>
          </a:ln>
        </p:spPr>
      </p:pic>
      <p:pic>
        <p:nvPicPr>
          <p:cNvPr id="833" name="Google Shape;833;p79"/>
          <p:cNvPicPr preferRelativeResize="0"/>
          <p:nvPr/>
        </p:nvPicPr>
        <p:blipFill>
          <a:blip r:embed="rId4">
            <a:alphaModFix/>
          </a:blip>
          <a:stretch>
            <a:fillRect/>
          </a:stretch>
        </p:blipFill>
        <p:spPr>
          <a:xfrm>
            <a:off x="3259388" y="2151585"/>
            <a:ext cx="2388624" cy="2069250"/>
          </a:xfrm>
          <a:prstGeom prst="rect">
            <a:avLst/>
          </a:prstGeom>
          <a:noFill/>
          <a:ln>
            <a:noFill/>
          </a:ln>
        </p:spPr>
      </p:pic>
      <p:pic>
        <p:nvPicPr>
          <p:cNvPr id="834" name="Google Shape;834;p79"/>
          <p:cNvPicPr preferRelativeResize="0"/>
          <p:nvPr/>
        </p:nvPicPr>
        <p:blipFill>
          <a:blip r:embed="rId5">
            <a:alphaModFix/>
          </a:blip>
          <a:stretch>
            <a:fillRect/>
          </a:stretch>
        </p:blipFill>
        <p:spPr>
          <a:xfrm>
            <a:off x="5838200" y="2151575"/>
            <a:ext cx="3196274" cy="1049875"/>
          </a:xfrm>
          <a:prstGeom prst="rect">
            <a:avLst/>
          </a:prstGeom>
          <a:noFill/>
          <a:ln>
            <a:noFill/>
          </a:ln>
        </p:spPr>
      </p:pic>
      <p:sp>
        <p:nvSpPr>
          <p:cNvPr id="835" name="Google Shape;835;p79"/>
          <p:cNvSpPr txBox="1"/>
          <p:nvPr>
            <p:ph idx="1" type="body"/>
          </p:nvPr>
        </p:nvSpPr>
        <p:spPr>
          <a:xfrm>
            <a:off x="936425" y="1755275"/>
            <a:ext cx="1362000" cy="235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200"/>
              <a:t>Individu Lajang</a:t>
            </a:r>
            <a:endParaRPr sz="1200"/>
          </a:p>
        </p:txBody>
      </p:sp>
      <p:sp>
        <p:nvSpPr>
          <p:cNvPr id="836" name="Google Shape;836;p79"/>
          <p:cNvSpPr txBox="1"/>
          <p:nvPr>
            <p:ph idx="1" type="body"/>
          </p:nvPr>
        </p:nvSpPr>
        <p:spPr>
          <a:xfrm>
            <a:off x="3641300" y="1755275"/>
            <a:ext cx="1624800" cy="2352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1200"/>
              <a:t>Pasangan Bekerja tanpa Anak</a:t>
            </a:r>
            <a:endParaRPr sz="1200"/>
          </a:p>
        </p:txBody>
      </p:sp>
      <p:sp>
        <p:nvSpPr>
          <p:cNvPr id="837" name="Google Shape;837;p79"/>
          <p:cNvSpPr txBox="1"/>
          <p:nvPr>
            <p:ph idx="1" type="body"/>
          </p:nvPr>
        </p:nvSpPr>
        <p:spPr>
          <a:xfrm>
            <a:off x="6623950" y="1755275"/>
            <a:ext cx="1624800" cy="3963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1200"/>
              <a:t>Pasangan Bekerja dengan Anak</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8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Profile Matching</a:t>
            </a:r>
            <a:endParaRPr/>
          </a:p>
        </p:txBody>
      </p:sp>
      <p:sp>
        <p:nvSpPr>
          <p:cNvPr id="843" name="Google Shape;843;p80"/>
          <p:cNvSpPr txBox="1"/>
          <p:nvPr>
            <p:ph idx="1" type="body"/>
          </p:nvPr>
        </p:nvSpPr>
        <p:spPr>
          <a:xfrm>
            <a:off x="628650" y="1213125"/>
            <a:ext cx="5995200" cy="645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600"/>
              <a:t>Pembobotan Nilai GAP</a:t>
            </a:r>
            <a:endParaRPr b="1" sz="1600"/>
          </a:p>
        </p:txBody>
      </p:sp>
      <p:pic>
        <p:nvPicPr>
          <p:cNvPr id="844" name="Google Shape;844;p80"/>
          <p:cNvPicPr preferRelativeResize="0"/>
          <p:nvPr/>
        </p:nvPicPr>
        <p:blipFill>
          <a:blip r:embed="rId3">
            <a:alphaModFix/>
          </a:blip>
          <a:stretch>
            <a:fillRect/>
          </a:stretch>
        </p:blipFill>
        <p:spPr>
          <a:xfrm>
            <a:off x="2505075" y="2950400"/>
            <a:ext cx="4133850" cy="1276350"/>
          </a:xfrm>
          <a:prstGeom prst="rect">
            <a:avLst/>
          </a:prstGeom>
          <a:noFill/>
          <a:ln>
            <a:noFill/>
          </a:ln>
        </p:spPr>
      </p:pic>
      <p:sp>
        <p:nvSpPr>
          <p:cNvPr id="845" name="Google Shape;845;p80"/>
          <p:cNvSpPr txBox="1"/>
          <p:nvPr>
            <p:ph idx="1" type="body"/>
          </p:nvPr>
        </p:nvSpPr>
        <p:spPr>
          <a:xfrm>
            <a:off x="628650" y="1537500"/>
            <a:ext cx="5995200" cy="6456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sz="1600"/>
              <a:t>Digunakan sebagai referensi utama dalam proses perhitungan kesesuaian antara properti dan profil ideal pengguna.</a:t>
            </a:r>
            <a:endParaRPr sz="1600"/>
          </a:p>
          <a:p>
            <a:pPr indent="-330200" lvl="0" marL="457200" rtl="0" algn="l">
              <a:spcBef>
                <a:spcPts val="0"/>
              </a:spcBef>
              <a:spcAft>
                <a:spcPts val="0"/>
              </a:spcAft>
              <a:buSzPts val="1600"/>
              <a:buChar char="•"/>
            </a:pPr>
            <a:r>
              <a:rPr lang="en" sz="1600"/>
              <a:t>Menentukan nilai skor berdasarkan selisih (gap) antara nilai aktual properti dan nilai ideal profil.</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Profile Matching</a:t>
            </a:r>
            <a:endParaRPr/>
          </a:p>
        </p:txBody>
      </p:sp>
      <p:sp>
        <p:nvSpPr>
          <p:cNvPr id="851" name="Google Shape;851;p81"/>
          <p:cNvSpPr txBox="1"/>
          <p:nvPr>
            <p:ph idx="1" type="body"/>
          </p:nvPr>
        </p:nvSpPr>
        <p:spPr>
          <a:xfrm>
            <a:off x="628650" y="1268050"/>
            <a:ext cx="5995200" cy="385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Contoh Perhitungan:</a:t>
            </a:r>
            <a:endParaRPr sz="1600"/>
          </a:p>
        </p:txBody>
      </p:sp>
      <p:pic>
        <p:nvPicPr>
          <p:cNvPr id="852" name="Google Shape;852;p81"/>
          <p:cNvPicPr preferRelativeResize="0"/>
          <p:nvPr/>
        </p:nvPicPr>
        <p:blipFill>
          <a:blip r:embed="rId3">
            <a:alphaModFix/>
          </a:blip>
          <a:stretch>
            <a:fillRect/>
          </a:stretch>
        </p:blipFill>
        <p:spPr>
          <a:xfrm>
            <a:off x="86275" y="1726575"/>
            <a:ext cx="4543949" cy="1862350"/>
          </a:xfrm>
          <a:prstGeom prst="rect">
            <a:avLst/>
          </a:prstGeom>
          <a:noFill/>
          <a:ln cap="flat" cmpd="sng" w="9525">
            <a:solidFill>
              <a:schemeClr val="dk1"/>
            </a:solidFill>
            <a:prstDash val="solid"/>
            <a:round/>
            <a:headEnd len="sm" w="sm" type="none"/>
            <a:tailEnd len="sm" w="sm" type="none"/>
          </a:ln>
        </p:spPr>
      </p:pic>
      <p:pic>
        <p:nvPicPr>
          <p:cNvPr id="853" name="Google Shape;853;p81"/>
          <p:cNvPicPr preferRelativeResize="0"/>
          <p:nvPr/>
        </p:nvPicPr>
        <p:blipFill>
          <a:blip r:embed="rId4">
            <a:alphaModFix/>
          </a:blip>
          <a:stretch>
            <a:fillRect/>
          </a:stretch>
        </p:blipFill>
        <p:spPr>
          <a:xfrm>
            <a:off x="4809074" y="1268050"/>
            <a:ext cx="4208977" cy="244568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Profile Matching</a:t>
            </a:r>
            <a:endParaRPr/>
          </a:p>
        </p:txBody>
      </p:sp>
      <p:sp>
        <p:nvSpPr>
          <p:cNvPr id="859" name="Google Shape;859;p82"/>
          <p:cNvSpPr txBox="1"/>
          <p:nvPr>
            <p:ph idx="1" type="body"/>
          </p:nvPr>
        </p:nvSpPr>
        <p:spPr>
          <a:xfrm>
            <a:off x="628650" y="1069600"/>
            <a:ext cx="8253900" cy="385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Contoh Hasil:</a:t>
            </a:r>
            <a:endParaRPr sz="1600"/>
          </a:p>
          <a:p>
            <a:pPr indent="-330200" lvl="0" marL="457200" rtl="0" algn="l">
              <a:spcBef>
                <a:spcPts val="800"/>
              </a:spcBef>
              <a:spcAft>
                <a:spcPts val="0"/>
              </a:spcAft>
              <a:buSzPts val="1600"/>
              <a:buChar char="•"/>
            </a:pPr>
            <a:r>
              <a:rPr lang="en" sz="1600"/>
              <a:t>Properti dengan similarity score tertinggi di CBRS bisa turun peringkat di Profile Matching.</a:t>
            </a:r>
            <a:endParaRPr sz="1600"/>
          </a:p>
          <a:p>
            <a:pPr indent="-330200" lvl="0" marL="457200" rtl="0" algn="l">
              <a:spcBef>
                <a:spcPts val="0"/>
              </a:spcBef>
              <a:spcAft>
                <a:spcPts val="0"/>
              </a:spcAft>
              <a:buSzPts val="1600"/>
              <a:buChar char="•"/>
            </a:pPr>
            <a:r>
              <a:rPr lang="en" sz="1600"/>
              <a:t>Contoh:</a:t>
            </a:r>
            <a:endParaRPr sz="1600"/>
          </a:p>
          <a:p>
            <a:pPr indent="-330200" lvl="1" marL="914400" rtl="0" algn="l">
              <a:spcBef>
                <a:spcPts val="0"/>
              </a:spcBef>
              <a:spcAft>
                <a:spcPts val="0"/>
              </a:spcAft>
              <a:buSzPts val="1600"/>
              <a:buChar char="•"/>
            </a:pPr>
            <a:r>
              <a:rPr lang="en" sz="1600"/>
              <a:t>ID 930793021: dari peringkat 1 (CBRS, skor 0.96) → turun ke peringkat 4 (final score 3.36)</a:t>
            </a:r>
            <a:endParaRPr sz="1600"/>
          </a:p>
          <a:p>
            <a:pPr indent="-330200" lvl="1" marL="914400" rtl="0" algn="l">
              <a:spcBef>
                <a:spcPts val="0"/>
              </a:spcBef>
              <a:spcAft>
                <a:spcPts val="0"/>
              </a:spcAft>
              <a:buSzPts val="1600"/>
              <a:buChar char="•"/>
            </a:pPr>
            <a:r>
              <a:rPr lang="en" sz="1600"/>
              <a:t>ID 930609799: dari peringkat 6 (CBRS, skor 0.94) → naik ke peringkat 1 (final score 3.68)</a:t>
            </a:r>
            <a:endParaRPr sz="1600"/>
          </a:p>
          <a:p>
            <a:pPr indent="-330200" lvl="1" marL="914400" rtl="0" algn="l">
              <a:spcBef>
                <a:spcPts val="0"/>
              </a:spcBef>
              <a:spcAft>
                <a:spcPts val="0"/>
              </a:spcAft>
              <a:buSzPts val="1600"/>
              <a:buChar char="•"/>
            </a:pPr>
            <a:r>
              <a:rPr lang="en" sz="1600"/>
              <a:t>→ Ini menunjukkan bahwa kemiripan konten saja tidak cukup, aspek kebutuhan profil lebih berperan di tahap ini</a:t>
            </a:r>
            <a:endParaRPr sz="1600"/>
          </a:p>
        </p:txBody>
      </p:sp>
      <p:pic>
        <p:nvPicPr>
          <p:cNvPr id="860" name="Google Shape;860;p82"/>
          <p:cNvPicPr preferRelativeResize="0"/>
          <p:nvPr/>
        </p:nvPicPr>
        <p:blipFill>
          <a:blip r:embed="rId3">
            <a:alphaModFix/>
          </a:blip>
          <a:stretch>
            <a:fillRect/>
          </a:stretch>
        </p:blipFill>
        <p:spPr>
          <a:xfrm>
            <a:off x="1743038" y="3458775"/>
            <a:ext cx="7139525" cy="1790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Profile Matching</a:t>
            </a:r>
            <a:endParaRPr/>
          </a:p>
        </p:txBody>
      </p:sp>
      <p:sp>
        <p:nvSpPr>
          <p:cNvPr id="866" name="Google Shape;866;p83"/>
          <p:cNvSpPr txBox="1"/>
          <p:nvPr>
            <p:ph idx="1" type="body"/>
          </p:nvPr>
        </p:nvSpPr>
        <p:spPr>
          <a:xfrm>
            <a:off x="628650" y="1069600"/>
            <a:ext cx="8253900" cy="39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Contoh Hasil Dalam Bentuk Web:</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p:txBody>
      </p:sp>
      <p:pic>
        <p:nvPicPr>
          <p:cNvPr id="867" name="Google Shape;867;p83"/>
          <p:cNvPicPr preferRelativeResize="0"/>
          <p:nvPr/>
        </p:nvPicPr>
        <p:blipFill>
          <a:blip r:embed="rId3">
            <a:alphaModFix/>
          </a:blip>
          <a:stretch>
            <a:fillRect/>
          </a:stretch>
        </p:blipFill>
        <p:spPr>
          <a:xfrm>
            <a:off x="284675" y="1872350"/>
            <a:ext cx="3260725" cy="2715275"/>
          </a:xfrm>
          <a:prstGeom prst="rect">
            <a:avLst/>
          </a:prstGeom>
          <a:noFill/>
          <a:ln>
            <a:noFill/>
          </a:ln>
        </p:spPr>
      </p:pic>
      <p:pic>
        <p:nvPicPr>
          <p:cNvPr id="868" name="Google Shape;868;p83"/>
          <p:cNvPicPr preferRelativeResize="0"/>
          <p:nvPr/>
        </p:nvPicPr>
        <p:blipFill>
          <a:blip r:embed="rId4">
            <a:alphaModFix/>
          </a:blip>
          <a:stretch>
            <a:fillRect/>
          </a:stretch>
        </p:blipFill>
        <p:spPr>
          <a:xfrm>
            <a:off x="5041000" y="1872350"/>
            <a:ext cx="4103003" cy="27152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8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Black Box Testing</a:t>
            </a:r>
            <a:endParaRPr/>
          </a:p>
        </p:txBody>
      </p:sp>
      <p:sp>
        <p:nvSpPr>
          <p:cNvPr id="874" name="Google Shape;874;p84"/>
          <p:cNvSpPr txBox="1"/>
          <p:nvPr>
            <p:ph idx="1" type="body"/>
          </p:nvPr>
        </p:nvSpPr>
        <p:spPr>
          <a:xfrm>
            <a:off x="628650" y="1268050"/>
            <a:ext cx="3455400" cy="30279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sz="1400"/>
              <a:t>Untuk </a:t>
            </a:r>
            <a:r>
              <a:rPr b="1" lang="en" sz="1400"/>
              <a:t>menguji hasil klasifikasi</a:t>
            </a:r>
            <a:r>
              <a:rPr lang="en" sz="1400"/>
              <a:t> algoritma profile matching.</a:t>
            </a:r>
            <a:endParaRPr sz="1400"/>
          </a:p>
          <a:p>
            <a:pPr indent="-317500" lvl="0" marL="457200" rtl="0" algn="l">
              <a:spcBef>
                <a:spcPts val="0"/>
              </a:spcBef>
              <a:spcAft>
                <a:spcPts val="0"/>
              </a:spcAft>
              <a:buSzPts val="1400"/>
              <a:buChar char="•"/>
            </a:pPr>
            <a:r>
              <a:rPr lang="en" sz="1400"/>
              <a:t>Tiap profil diuji dengan </a:t>
            </a:r>
            <a:r>
              <a:rPr b="1" lang="en" sz="1400"/>
              <a:t>100 kasus uji</a:t>
            </a:r>
            <a:r>
              <a:rPr lang="en" sz="1400"/>
              <a:t> dengan parameter yang berbeda beda.</a:t>
            </a:r>
            <a:endParaRPr sz="1400"/>
          </a:p>
          <a:p>
            <a:pPr indent="-317500" lvl="0" marL="457200" rtl="0" algn="l">
              <a:spcBef>
                <a:spcPts val="0"/>
              </a:spcBef>
              <a:spcAft>
                <a:spcPts val="0"/>
              </a:spcAft>
              <a:buSzPts val="1400"/>
              <a:buChar char="•"/>
            </a:pPr>
            <a:r>
              <a:rPr lang="en" sz="1400"/>
              <a:t>Kasus Uji dibagi menjadi 4, yaitu </a:t>
            </a:r>
            <a:r>
              <a:rPr b="1" lang="en" sz="1400"/>
              <a:t>100%, 75%, 50%, dan 25%</a:t>
            </a:r>
            <a:r>
              <a:rPr lang="en" sz="1400"/>
              <a:t> nilai yang ideal dari masing masing profil.</a:t>
            </a:r>
            <a:endParaRPr sz="1400"/>
          </a:p>
          <a:p>
            <a:pPr indent="-317500" lvl="0" marL="457200" rtl="0" algn="l">
              <a:spcBef>
                <a:spcPts val="0"/>
              </a:spcBef>
              <a:spcAft>
                <a:spcPts val="0"/>
              </a:spcAft>
              <a:buSzPts val="1400"/>
              <a:buChar char="•"/>
            </a:pPr>
            <a:r>
              <a:rPr lang="en" sz="1400"/>
              <a:t>Total ada </a:t>
            </a:r>
            <a:r>
              <a:rPr b="1" lang="en" sz="1400"/>
              <a:t>300 kasus</a:t>
            </a:r>
            <a:r>
              <a:rPr lang="en" sz="1400"/>
              <a:t> yang diujikan.</a:t>
            </a:r>
            <a:endParaRPr sz="1400"/>
          </a:p>
          <a:p>
            <a:pPr indent="-317500" lvl="0" marL="457200" rtl="0" algn="l">
              <a:spcBef>
                <a:spcPts val="0"/>
              </a:spcBef>
              <a:spcAft>
                <a:spcPts val="0"/>
              </a:spcAft>
              <a:buSzPts val="1400"/>
              <a:buChar char="•"/>
            </a:pPr>
            <a:r>
              <a:rPr lang="en" sz="1400"/>
              <a:t>Hasil klasifikasi direkap untuk setiap profil dan pembagiannya.</a:t>
            </a:r>
            <a:endParaRPr sz="1400"/>
          </a:p>
        </p:txBody>
      </p:sp>
      <p:pic>
        <p:nvPicPr>
          <p:cNvPr id="875" name="Google Shape;875;p84"/>
          <p:cNvPicPr preferRelativeResize="0"/>
          <p:nvPr/>
        </p:nvPicPr>
        <p:blipFill>
          <a:blip r:embed="rId3">
            <a:alphaModFix/>
          </a:blip>
          <a:stretch>
            <a:fillRect/>
          </a:stretch>
        </p:blipFill>
        <p:spPr>
          <a:xfrm>
            <a:off x="4275800" y="1217450"/>
            <a:ext cx="4792276" cy="3236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Black Box Testing</a:t>
            </a:r>
            <a:endParaRPr/>
          </a:p>
        </p:txBody>
      </p:sp>
      <p:sp>
        <p:nvSpPr>
          <p:cNvPr id="881" name="Google Shape;881;p85"/>
          <p:cNvSpPr txBox="1"/>
          <p:nvPr>
            <p:ph idx="1" type="body"/>
          </p:nvPr>
        </p:nvSpPr>
        <p:spPr>
          <a:xfrm>
            <a:off x="211225" y="1268050"/>
            <a:ext cx="4025100" cy="30279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b="1" lang="en" sz="1400"/>
              <a:t>Profil Paling Akurat:</a:t>
            </a:r>
            <a:endParaRPr b="1" sz="1400"/>
          </a:p>
          <a:p>
            <a:pPr indent="-304800" lvl="1" marL="914400" rtl="0" algn="l">
              <a:spcBef>
                <a:spcPts val="0"/>
              </a:spcBef>
              <a:spcAft>
                <a:spcPts val="0"/>
              </a:spcAft>
              <a:buSzPts val="1200"/>
              <a:buChar char="•"/>
            </a:pPr>
            <a:r>
              <a:rPr lang="en" sz="1200"/>
              <a:t>Pasangan Bekerja dengan Anak → 100% akurasi di semua tingkat kecocokan (50%, 75%, 100%).</a:t>
            </a:r>
            <a:endParaRPr sz="1200"/>
          </a:p>
          <a:p>
            <a:pPr indent="-317500" lvl="1" marL="914400" rtl="0" algn="l">
              <a:spcBef>
                <a:spcPts val="0"/>
              </a:spcBef>
              <a:spcAft>
                <a:spcPts val="0"/>
              </a:spcAft>
              <a:buSzPts val="1400"/>
              <a:buChar char="•"/>
            </a:pPr>
            <a:r>
              <a:rPr lang="en" sz="1400"/>
              <a:t>Karakteristik kuat: rumah luas, banyak kamar, taman</a:t>
            </a:r>
            <a:endParaRPr sz="1400"/>
          </a:p>
          <a:p>
            <a:pPr indent="-317500" lvl="0" marL="457200" rtl="0" algn="l">
              <a:spcBef>
                <a:spcPts val="0"/>
              </a:spcBef>
              <a:spcAft>
                <a:spcPts val="0"/>
              </a:spcAft>
              <a:buSzPts val="1400"/>
              <a:buChar char="•"/>
            </a:pPr>
            <a:r>
              <a:rPr b="1" lang="en" sz="1400"/>
              <a:t>Profil Paling Sering Salah Klasifikasi:</a:t>
            </a:r>
            <a:endParaRPr b="1" sz="1400"/>
          </a:p>
          <a:p>
            <a:pPr indent="-304800" lvl="1" marL="914400" rtl="0" algn="l">
              <a:spcBef>
                <a:spcPts val="0"/>
              </a:spcBef>
              <a:spcAft>
                <a:spcPts val="0"/>
              </a:spcAft>
              <a:buSzPts val="1200"/>
              <a:buChar char="•"/>
            </a:pPr>
            <a:r>
              <a:rPr lang="en" sz="1200"/>
              <a:t>Pasangan Bekerja tanpa Anak → 0% akurasi bahkan pada input 100%.</a:t>
            </a:r>
            <a:endParaRPr sz="1200"/>
          </a:p>
          <a:p>
            <a:pPr indent="-317500" lvl="0" marL="457200" rtl="0" algn="l">
              <a:spcBef>
                <a:spcPts val="0"/>
              </a:spcBef>
              <a:spcAft>
                <a:spcPts val="0"/>
              </a:spcAft>
              <a:buSzPts val="1400"/>
              <a:buChar char="•"/>
            </a:pPr>
            <a:r>
              <a:rPr b="1" lang="en" sz="1400"/>
              <a:t>Sensitivitas Sistem:</a:t>
            </a:r>
            <a:endParaRPr b="1" sz="1400"/>
          </a:p>
          <a:p>
            <a:pPr indent="-304800" lvl="1" marL="914400" rtl="0" algn="l">
              <a:spcBef>
                <a:spcPts val="0"/>
              </a:spcBef>
              <a:spcAft>
                <a:spcPts val="0"/>
              </a:spcAft>
              <a:buSzPts val="1200"/>
              <a:buChar char="•"/>
            </a:pPr>
            <a:r>
              <a:rPr lang="en" sz="1200"/>
              <a:t>Akurasi menurun signifikan di tingkat kecocokan 50%-75%.</a:t>
            </a:r>
            <a:endParaRPr sz="1200"/>
          </a:p>
          <a:p>
            <a:pPr indent="-304800" lvl="1" marL="914400" rtl="0" algn="l">
              <a:spcBef>
                <a:spcPts val="0"/>
              </a:spcBef>
              <a:spcAft>
                <a:spcPts val="0"/>
              </a:spcAft>
              <a:buSzPts val="1200"/>
              <a:buChar char="•"/>
            </a:pPr>
            <a:r>
              <a:rPr lang="en" sz="1200"/>
              <a:t>Individu Lajang di 50% kecocokan hanya 48% akurasi.</a:t>
            </a:r>
            <a:endParaRPr sz="1200"/>
          </a:p>
          <a:p>
            <a:pPr indent="-304800" lvl="1" marL="914400" rtl="0" algn="l">
              <a:spcBef>
                <a:spcPts val="0"/>
              </a:spcBef>
              <a:spcAft>
                <a:spcPts val="0"/>
              </a:spcAft>
              <a:buSzPts val="1200"/>
              <a:buChar char="•"/>
            </a:pPr>
            <a:r>
              <a:rPr lang="en" sz="1200"/>
              <a:t>Pasangan tanpa Anak di 75%-50% hanya sekitar 60% akurasi.</a:t>
            </a:r>
            <a:endParaRPr sz="1200"/>
          </a:p>
        </p:txBody>
      </p:sp>
      <p:pic>
        <p:nvPicPr>
          <p:cNvPr id="882" name="Google Shape;882;p85"/>
          <p:cNvPicPr preferRelativeResize="0"/>
          <p:nvPr/>
        </p:nvPicPr>
        <p:blipFill>
          <a:blip r:embed="rId3">
            <a:alphaModFix/>
          </a:blip>
          <a:stretch>
            <a:fillRect/>
          </a:stretch>
        </p:blipFill>
        <p:spPr>
          <a:xfrm>
            <a:off x="4236450" y="1268044"/>
            <a:ext cx="4755151" cy="2405880"/>
          </a:xfrm>
          <a:prstGeom prst="rect">
            <a:avLst/>
          </a:prstGeom>
          <a:noFill/>
          <a:ln>
            <a:noFill/>
          </a:ln>
        </p:spPr>
      </p:pic>
      <p:sp>
        <p:nvSpPr>
          <p:cNvPr id="883" name="Google Shape;883;p85"/>
          <p:cNvSpPr txBox="1"/>
          <p:nvPr>
            <p:ph idx="1" type="body"/>
          </p:nvPr>
        </p:nvSpPr>
        <p:spPr>
          <a:xfrm>
            <a:off x="5575850" y="978850"/>
            <a:ext cx="3415800" cy="289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400"/>
              <a:t>Akurasi Secara Keseluruhan : 55.7%</a:t>
            </a:r>
            <a:endParaRPr sz="1200"/>
          </a:p>
        </p:txBody>
      </p:sp>
      <p:sp>
        <p:nvSpPr>
          <p:cNvPr id="884" name="Google Shape;884;p85"/>
          <p:cNvSpPr txBox="1"/>
          <p:nvPr>
            <p:ph idx="1" type="body"/>
          </p:nvPr>
        </p:nvSpPr>
        <p:spPr>
          <a:xfrm>
            <a:off x="4236450" y="3673925"/>
            <a:ext cx="4025100" cy="8982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b="1" lang="en" sz="1400"/>
              <a:t>Hasil Identifikasi Profil:</a:t>
            </a:r>
            <a:endParaRPr b="1" sz="1400"/>
          </a:p>
          <a:p>
            <a:pPr indent="-304800" lvl="1" marL="914400" rtl="0" algn="l">
              <a:spcBef>
                <a:spcPts val="0"/>
              </a:spcBef>
              <a:spcAft>
                <a:spcPts val="0"/>
              </a:spcAft>
              <a:buSzPts val="1200"/>
              <a:buChar char="•"/>
            </a:pPr>
            <a:r>
              <a:rPr lang="en" sz="1200"/>
              <a:t>Individu Lajang → 60.90% teridentifikasi dengan benar.</a:t>
            </a:r>
            <a:endParaRPr sz="1200"/>
          </a:p>
          <a:p>
            <a:pPr indent="-304800" lvl="1" marL="914400" rtl="0" algn="l">
              <a:spcBef>
                <a:spcPts val="0"/>
              </a:spcBef>
              <a:spcAft>
                <a:spcPts val="0"/>
              </a:spcAft>
              <a:buSzPts val="1200"/>
              <a:buChar char="•"/>
            </a:pPr>
            <a:r>
              <a:rPr lang="en" sz="1200"/>
              <a:t>Pasangan Bekerja dengan Anak → 75% teridentifikasi dengan benar.</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p:nvPr/>
        </p:nvSpPr>
        <p:spPr>
          <a:xfrm>
            <a:off x="523875" y="784860"/>
            <a:ext cx="7991400" cy="34746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354" name="Google Shape;354;p41"/>
          <p:cNvSpPr txBox="1"/>
          <p:nvPr>
            <p:ph type="title"/>
          </p:nvPr>
        </p:nvSpPr>
        <p:spPr>
          <a:xfrm>
            <a:off x="628650" y="151924"/>
            <a:ext cx="7886700" cy="472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Montserrat ExtraBold"/>
              <a:buNone/>
            </a:pPr>
            <a:r>
              <a:rPr lang="en"/>
              <a:t>Batasan Masalah</a:t>
            </a:r>
            <a:endParaRPr>
              <a:solidFill>
                <a:schemeClr val="accent1"/>
              </a:solidFill>
            </a:endParaRPr>
          </a:p>
        </p:txBody>
      </p:sp>
      <p:sp>
        <p:nvSpPr>
          <p:cNvPr id="355" name="Google Shape;355;p41"/>
          <p:cNvSpPr txBox="1"/>
          <p:nvPr>
            <p:ph idx="2"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56" name="Google Shape;356;p41"/>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
        <p:nvSpPr>
          <p:cNvPr id="357" name="Google Shape;357;p41"/>
          <p:cNvSpPr/>
          <p:nvPr/>
        </p:nvSpPr>
        <p:spPr>
          <a:xfrm>
            <a:off x="628650" y="1162363"/>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1</a:t>
            </a:r>
            <a:endParaRPr b="1">
              <a:solidFill>
                <a:srgbClr val="FFFFFF"/>
              </a:solidFill>
              <a:latin typeface="Montserrat"/>
              <a:ea typeface="Montserrat"/>
              <a:cs typeface="Montserrat"/>
              <a:sym typeface="Montserrat"/>
            </a:endParaRPr>
          </a:p>
        </p:txBody>
      </p:sp>
      <p:sp>
        <p:nvSpPr>
          <p:cNvPr id="358" name="Google Shape;358;p41"/>
          <p:cNvSpPr/>
          <p:nvPr/>
        </p:nvSpPr>
        <p:spPr>
          <a:xfrm>
            <a:off x="628650" y="2204200"/>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2</a:t>
            </a:r>
            <a:endParaRPr b="1">
              <a:solidFill>
                <a:srgbClr val="FFFFFF"/>
              </a:solidFill>
              <a:latin typeface="Montserrat"/>
              <a:ea typeface="Montserrat"/>
              <a:cs typeface="Montserrat"/>
              <a:sym typeface="Montserrat"/>
            </a:endParaRPr>
          </a:p>
        </p:txBody>
      </p:sp>
      <p:sp>
        <p:nvSpPr>
          <p:cNvPr id="359" name="Google Shape;359;p41"/>
          <p:cNvSpPr txBox="1"/>
          <p:nvPr/>
        </p:nvSpPr>
        <p:spPr>
          <a:xfrm>
            <a:off x="1388050" y="1145938"/>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Data yang digunakan dalam tugas akhir ini terbatas pada properti yang berada di daerah JABODETABEK yang diperoleh dari platform digital</a:t>
            </a:r>
            <a:r>
              <a:rPr lang="en" sz="1200">
                <a:solidFill>
                  <a:schemeClr val="dk1"/>
                </a:solidFill>
                <a:latin typeface="Montserrat"/>
                <a:ea typeface="Montserrat"/>
                <a:cs typeface="Montserrat"/>
                <a:sym typeface="Montserrat"/>
              </a:rPr>
              <a:t> penjualan properti dengan metode </a:t>
            </a:r>
            <a:r>
              <a:rPr i="1" lang="en" sz="1200">
                <a:solidFill>
                  <a:schemeClr val="dk1"/>
                </a:solidFill>
                <a:latin typeface="Montserrat"/>
                <a:ea typeface="Montserrat"/>
                <a:cs typeface="Montserrat"/>
                <a:sym typeface="Montserrat"/>
              </a:rPr>
              <a:t>scraping</a:t>
            </a: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p:txBody>
      </p:sp>
      <p:sp>
        <p:nvSpPr>
          <p:cNvPr id="360" name="Google Shape;360;p41"/>
          <p:cNvSpPr txBox="1"/>
          <p:nvPr/>
        </p:nvSpPr>
        <p:spPr>
          <a:xfrm>
            <a:off x="1388050" y="3203038"/>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Tugas akhir ini tidak akan mencakup analisis mendalam terhadap faktor eksternal yang mempengaruhi preferensi pengguna, seperti tren pasar properti atau perubahan ekonomi.</a:t>
            </a:r>
            <a:endParaRPr sz="1200">
              <a:solidFill>
                <a:schemeClr val="dk1"/>
              </a:solidFill>
              <a:latin typeface="Montserrat"/>
              <a:ea typeface="Montserrat"/>
              <a:cs typeface="Montserrat"/>
              <a:sym typeface="Montserrat"/>
            </a:endParaRPr>
          </a:p>
        </p:txBody>
      </p:sp>
      <p:sp>
        <p:nvSpPr>
          <p:cNvPr id="361" name="Google Shape;361;p41"/>
          <p:cNvSpPr txBox="1"/>
          <p:nvPr/>
        </p:nvSpPr>
        <p:spPr>
          <a:xfrm>
            <a:off x="1388050" y="2222650"/>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Demografi dan kondisi sosial pengguna yang digunakan untuk membangun profile pengguna diperoleh dari studi literatur penelitian terdahulu.</a:t>
            </a:r>
            <a:endParaRPr sz="1200">
              <a:solidFill>
                <a:schemeClr val="dk1"/>
              </a:solidFill>
              <a:latin typeface="Montserrat"/>
              <a:ea typeface="Montserrat"/>
              <a:cs typeface="Montserrat"/>
              <a:sym typeface="Montserrat"/>
            </a:endParaRPr>
          </a:p>
        </p:txBody>
      </p:sp>
      <p:sp>
        <p:nvSpPr>
          <p:cNvPr id="362" name="Google Shape;362;p41"/>
          <p:cNvSpPr/>
          <p:nvPr/>
        </p:nvSpPr>
        <p:spPr>
          <a:xfrm>
            <a:off x="628650" y="3246038"/>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3</a:t>
            </a:r>
            <a:endParaRPr b="1">
              <a:solidFill>
                <a:srgbClr val="FFFFFF"/>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8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Evaluasi Confusion Matrix</a:t>
            </a:r>
            <a:endParaRPr/>
          </a:p>
        </p:txBody>
      </p:sp>
      <p:sp>
        <p:nvSpPr>
          <p:cNvPr id="890" name="Google Shape;890;p86"/>
          <p:cNvSpPr txBox="1"/>
          <p:nvPr>
            <p:ph idx="1" type="body"/>
          </p:nvPr>
        </p:nvSpPr>
        <p:spPr>
          <a:xfrm>
            <a:off x="628650" y="1268050"/>
            <a:ext cx="3455400" cy="3339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sz="1400"/>
              <a:t>Profil Individu Lajang dan Pasangan Bekerja dengan Anak secara </a:t>
            </a:r>
            <a:r>
              <a:rPr b="1" lang="en" sz="1400"/>
              <a:t>mayoritas dapat terklasifikasi</a:t>
            </a:r>
            <a:r>
              <a:rPr lang="en" sz="1400"/>
              <a:t> dengan baik</a:t>
            </a:r>
            <a:endParaRPr sz="1400"/>
          </a:p>
          <a:p>
            <a:pPr indent="-317500" lvl="0" marL="457200" rtl="0" algn="l">
              <a:spcBef>
                <a:spcPts val="0"/>
              </a:spcBef>
              <a:spcAft>
                <a:spcPts val="0"/>
              </a:spcAft>
              <a:buSzPts val="1400"/>
              <a:buChar char="•"/>
            </a:pPr>
            <a:r>
              <a:rPr lang="en" sz="1400"/>
              <a:t>Sedangkan Pasangan Bekerja tanpa Anak </a:t>
            </a:r>
            <a:r>
              <a:rPr b="1" lang="en" sz="1400"/>
              <a:t>sering kali salah klasifikasi</a:t>
            </a:r>
            <a:r>
              <a:rPr lang="en" sz="1400"/>
              <a:t> dengan yang paling umum diklasifikasikan ke Pasangan Bekerja dengan Anak</a:t>
            </a:r>
            <a:endParaRPr sz="1400"/>
          </a:p>
          <a:p>
            <a:pPr indent="-317500" lvl="0" marL="457200" rtl="0" algn="l">
              <a:spcBef>
                <a:spcPts val="0"/>
              </a:spcBef>
              <a:spcAft>
                <a:spcPts val="0"/>
              </a:spcAft>
              <a:buSzPts val="1400"/>
              <a:buChar char="•"/>
            </a:pPr>
            <a:r>
              <a:rPr lang="en" sz="1400"/>
              <a:t>Terjadi karena Pasangan Bekerja tanpa Anak memiliki preferensi yang condong ke arah Pasangan Bekerja dengan Anak (Tipe hunian rumah, banyak kamar)</a:t>
            </a:r>
            <a:endParaRPr sz="1400"/>
          </a:p>
        </p:txBody>
      </p:sp>
      <p:pic>
        <p:nvPicPr>
          <p:cNvPr id="891" name="Google Shape;891;p86"/>
          <p:cNvPicPr preferRelativeResize="0"/>
          <p:nvPr/>
        </p:nvPicPr>
        <p:blipFill>
          <a:blip r:embed="rId3">
            <a:alphaModFix/>
          </a:blip>
          <a:stretch>
            <a:fillRect/>
          </a:stretch>
        </p:blipFill>
        <p:spPr>
          <a:xfrm>
            <a:off x="5196025" y="1040544"/>
            <a:ext cx="3817051" cy="339630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7"/>
          <p:cNvSpPr/>
          <p:nvPr/>
        </p:nvSpPr>
        <p:spPr>
          <a:xfrm>
            <a:off x="3724950" y="1562600"/>
            <a:ext cx="1694100" cy="850800"/>
          </a:xfrm>
          <a:prstGeom prst="roundRect">
            <a:avLst>
              <a:gd fmla="val 50000" name="adj"/>
            </a:avLst>
          </a:prstGeom>
          <a:gradFill>
            <a:gsLst>
              <a:gs pos="0">
                <a:srgbClr val="FEC19E"/>
              </a:gs>
              <a:gs pos="46000">
                <a:srgbClr val="FA6D1E"/>
              </a:gs>
              <a:gs pos="100000">
                <a:srgbClr val="B74303"/>
              </a:gs>
            </a:gsLst>
            <a:lin ang="8100019" scaled="0"/>
          </a:gra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600">
                <a:solidFill>
                  <a:schemeClr val="lt1"/>
                </a:solidFill>
                <a:latin typeface="Montserrat"/>
                <a:ea typeface="Montserrat"/>
                <a:cs typeface="Montserrat"/>
                <a:sym typeface="Montserrat"/>
              </a:rPr>
              <a:t>05</a:t>
            </a:r>
            <a:endParaRPr b="1" sz="1600">
              <a:solidFill>
                <a:schemeClr val="lt1"/>
              </a:solidFill>
              <a:latin typeface="Montserrat"/>
              <a:ea typeface="Montserrat"/>
              <a:cs typeface="Montserrat"/>
              <a:sym typeface="Montserrat"/>
            </a:endParaRPr>
          </a:p>
        </p:txBody>
      </p:sp>
      <p:sp>
        <p:nvSpPr>
          <p:cNvPr id="897" name="Google Shape;897;p87"/>
          <p:cNvSpPr/>
          <p:nvPr/>
        </p:nvSpPr>
        <p:spPr>
          <a:xfrm>
            <a:off x="1185026" y="2035705"/>
            <a:ext cx="6774000" cy="1072200"/>
          </a:xfrm>
          <a:prstGeom prst="roundRect">
            <a:avLst>
              <a:gd fmla="val 45840"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898" name="Google Shape;898;p87"/>
          <p:cNvSpPr txBox="1"/>
          <p:nvPr>
            <p:ph type="title"/>
          </p:nvPr>
        </p:nvSpPr>
        <p:spPr>
          <a:xfrm>
            <a:off x="1185000" y="2074648"/>
            <a:ext cx="6774000" cy="9942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1100"/>
              <a:buFont typeface="Arial"/>
              <a:buNone/>
            </a:pPr>
            <a:r>
              <a:rPr lang="en"/>
              <a:t>Kesimpulan dan Saran</a:t>
            </a:r>
            <a:endParaRPr>
              <a:solidFill>
                <a:schemeClr val="accent1"/>
              </a:solidFill>
            </a:endParaRPr>
          </a:p>
        </p:txBody>
      </p:sp>
      <p:sp>
        <p:nvSpPr>
          <p:cNvPr id="899" name="Google Shape;899;p87"/>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8"/>
          <p:cNvSpPr txBox="1"/>
          <p:nvPr>
            <p:ph type="title"/>
          </p:nvPr>
        </p:nvSpPr>
        <p:spPr>
          <a:xfrm>
            <a:off x="628650" y="1337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KESIMPULAN</a:t>
            </a:r>
            <a:endParaRPr/>
          </a:p>
        </p:txBody>
      </p:sp>
      <p:sp>
        <p:nvSpPr>
          <p:cNvPr id="905" name="Google Shape;905;p88"/>
          <p:cNvSpPr txBox="1"/>
          <p:nvPr>
            <p:ph idx="1" type="body"/>
          </p:nvPr>
        </p:nvSpPr>
        <p:spPr>
          <a:xfrm>
            <a:off x="459750" y="1320150"/>
            <a:ext cx="8224500" cy="2503200"/>
          </a:xfrm>
          <a:prstGeom prst="rect">
            <a:avLst/>
          </a:prstGeom>
        </p:spPr>
        <p:txBody>
          <a:bodyPr anchorCtr="0" anchor="t" bIns="34275" lIns="68575" spcFirstLastPara="1" rIns="68575" wrap="square" tIns="34275">
            <a:noAutofit/>
          </a:bodyPr>
          <a:lstStyle/>
          <a:p>
            <a:pPr indent="-304800" lvl="0" marL="457200" rtl="0" algn="just">
              <a:lnSpc>
                <a:spcPct val="120000"/>
              </a:lnSpc>
              <a:spcBef>
                <a:spcPts val="800"/>
              </a:spcBef>
              <a:spcAft>
                <a:spcPts val="0"/>
              </a:spcAft>
              <a:buSzPts val="1200"/>
              <a:buChar char="●"/>
            </a:pPr>
            <a:r>
              <a:rPr b="1" lang="en" sz="1200"/>
              <a:t>Identifikasi Profil Pengguna</a:t>
            </a:r>
            <a:r>
              <a:rPr b="1" lang="en" sz="1200"/>
              <a:t>:</a:t>
            </a:r>
            <a:r>
              <a:rPr lang="en" sz="1200"/>
              <a:t> I</a:t>
            </a:r>
            <a:r>
              <a:rPr lang="en" sz="1200"/>
              <a:t>dentifikasi atribut demografis dan kondisi sosial yang relevan </a:t>
            </a:r>
            <a:r>
              <a:rPr lang="en" sz="1200"/>
              <a:t>dari hasil studi literatur</a:t>
            </a:r>
            <a:r>
              <a:rPr lang="en" sz="1200"/>
              <a:t> serta membangun tiga profil persona calon pembeli properti (Individu Lajang, Pasangan Bekerja tanpa Anak, dan Pasangan Bekerja dengan Anak) sebagai dasar knowledge base untuk KBRS dan Profile Matching.</a:t>
            </a:r>
            <a:endParaRPr sz="1200"/>
          </a:p>
          <a:p>
            <a:pPr indent="-304800" lvl="0" marL="457200" rtl="0" algn="just">
              <a:lnSpc>
                <a:spcPct val="120000"/>
              </a:lnSpc>
              <a:spcBef>
                <a:spcPts val="0"/>
              </a:spcBef>
              <a:spcAft>
                <a:spcPts val="0"/>
              </a:spcAft>
              <a:buSzPts val="1200"/>
              <a:buChar char="●"/>
            </a:pPr>
            <a:r>
              <a:rPr b="1" lang="en" sz="1200"/>
              <a:t>Implementasi Algoritma Profile Matching</a:t>
            </a:r>
            <a:r>
              <a:rPr b="1" lang="en" sz="1200"/>
              <a:t>: </a:t>
            </a:r>
            <a:r>
              <a:rPr lang="en" sz="1200"/>
              <a:t>Algoritma Profile Matching berhasil diimplementasikan dalam dua tahap untuk klasifikasi profil dan evaluasi kandidat properti, namun hanya mencapai akurasi 57% akibat tumpang tindih preferensi antar profil dan juga preferensi yang tidak terdefinisi secara jelas untuk membedakan ketiga profil</a:t>
            </a:r>
            <a:r>
              <a:rPr lang="en" sz="1200"/>
              <a:t>.</a:t>
            </a:r>
            <a:endParaRPr sz="1200"/>
          </a:p>
          <a:p>
            <a:pPr indent="-304800" lvl="0" marL="457200" rtl="0" algn="just">
              <a:lnSpc>
                <a:spcPct val="120000"/>
              </a:lnSpc>
              <a:spcBef>
                <a:spcPts val="0"/>
              </a:spcBef>
              <a:spcAft>
                <a:spcPts val="0"/>
              </a:spcAft>
              <a:buSzPts val="1200"/>
              <a:buChar char="●"/>
            </a:pPr>
            <a:r>
              <a:rPr b="1" lang="en" sz="1200"/>
              <a:t>Penerapan Hybrid Filtering</a:t>
            </a:r>
            <a:r>
              <a:rPr b="1" lang="en" sz="1200"/>
              <a:t>:</a:t>
            </a:r>
            <a:r>
              <a:rPr lang="en" sz="1200"/>
              <a:t> </a:t>
            </a:r>
            <a:r>
              <a:rPr lang="en" sz="1200"/>
              <a:t>Hybrid Filtering berbasis Feature Augmentation diterapkan dengan memanfaatkan label profil dari KBRS sebagai fitur tambahan dalam CBRS. Metode ini cukup efektif untuk mengatasi cold-start problem dimana sistem dapat merekomendasikan properti yang terpersonalisasi tanpa perlu interaksi sebelumnya dari pengguna.</a:t>
            </a:r>
            <a:endParaRPr sz="1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9"/>
          <p:cNvSpPr txBox="1"/>
          <p:nvPr>
            <p:ph type="title"/>
          </p:nvPr>
        </p:nvSpPr>
        <p:spPr>
          <a:xfrm>
            <a:off x="628650" y="1337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Saran</a:t>
            </a:r>
            <a:endParaRPr/>
          </a:p>
        </p:txBody>
      </p:sp>
      <p:sp>
        <p:nvSpPr>
          <p:cNvPr id="911" name="Google Shape;911;p89"/>
          <p:cNvSpPr txBox="1"/>
          <p:nvPr>
            <p:ph idx="1" type="body"/>
          </p:nvPr>
        </p:nvSpPr>
        <p:spPr>
          <a:xfrm>
            <a:off x="459750" y="1320150"/>
            <a:ext cx="8224500" cy="2503200"/>
          </a:xfrm>
          <a:prstGeom prst="rect">
            <a:avLst/>
          </a:prstGeom>
        </p:spPr>
        <p:txBody>
          <a:bodyPr anchorCtr="0" anchor="t" bIns="34275" lIns="68575" spcFirstLastPara="1" rIns="68575" wrap="square" tIns="34275">
            <a:noAutofit/>
          </a:bodyPr>
          <a:lstStyle/>
          <a:p>
            <a:pPr indent="-304800" lvl="0" marL="457200" rtl="0" algn="just">
              <a:lnSpc>
                <a:spcPct val="120000"/>
              </a:lnSpc>
              <a:spcBef>
                <a:spcPts val="800"/>
              </a:spcBef>
              <a:spcAft>
                <a:spcPts val="0"/>
              </a:spcAft>
              <a:buSzPts val="1200"/>
              <a:buChar char="●"/>
            </a:pPr>
            <a:r>
              <a:rPr b="1" lang="en" sz="1200"/>
              <a:t>Ekstraksi Informasi Properti</a:t>
            </a:r>
            <a:r>
              <a:rPr b="1" lang="en" sz="1200"/>
              <a:t>:</a:t>
            </a:r>
            <a:r>
              <a:rPr lang="en" sz="1200"/>
              <a:t> </a:t>
            </a:r>
            <a:r>
              <a:rPr lang="en" sz="1200"/>
              <a:t>Deskripsi properti memuat data penting seperti fasilitas sekitar dan karakteristik lokasi yang tidak terdapat pada informasi utama. Informasi tersebut dapat meningkatkan daya tarik suatu properti. Perlu sistem ekstraksi otomatis untuk mengidentifikasi informasi ini.</a:t>
            </a:r>
            <a:endParaRPr sz="1200"/>
          </a:p>
          <a:p>
            <a:pPr indent="-304800" lvl="0" marL="457200" rtl="0" algn="just">
              <a:lnSpc>
                <a:spcPct val="120000"/>
              </a:lnSpc>
              <a:spcBef>
                <a:spcPts val="0"/>
              </a:spcBef>
              <a:spcAft>
                <a:spcPts val="0"/>
              </a:spcAft>
              <a:buSzPts val="1200"/>
              <a:buChar char="●"/>
            </a:pPr>
            <a:r>
              <a:rPr b="1" lang="en" sz="1200"/>
              <a:t>Pendalaman User Profiling</a:t>
            </a:r>
            <a:r>
              <a:rPr b="1" lang="en" sz="1200"/>
              <a:t>: </a:t>
            </a:r>
            <a:r>
              <a:rPr lang="en" sz="1200"/>
              <a:t>Profil calon pembeli sangat beragam dipengaruhi status keluarga, usia, pendapatan, dan gaya hidup; memerlukan studi lebih lanjut untuk membangun user profiling yang lebih akurat. Profil “Pasangan Bekerja tanpa Anak” perlu dikaji lebih dalam karena sering salah klasifikasi; pemodelan yang lebih spesifik akan meningkatkan akurasi rekomendasi seiring berkembangnya segmen </a:t>
            </a:r>
            <a:r>
              <a:rPr i="1" lang="en" sz="1200"/>
              <a:t>Double Income No Kids </a:t>
            </a:r>
            <a:r>
              <a:rPr lang="en" sz="1200"/>
              <a:t>(DINK).</a:t>
            </a:r>
            <a:endParaRPr sz="1200"/>
          </a:p>
          <a:p>
            <a:pPr indent="-304800" lvl="0" marL="457200" rtl="0" algn="just">
              <a:lnSpc>
                <a:spcPct val="120000"/>
              </a:lnSpc>
              <a:spcBef>
                <a:spcPts val="0"/>
              </a:spcBef>
              <a:spcAft>
                <a:spcPts val="0"/>
              </a:spcAft>
              <a:buSzPts val="1200"/>
              <a:buChar char="●"/>
            </a:pPr>
            <a:r>
              <a:rPr b="1" lang="en" sz="1200"/>
              <a:t>Evaluasi Melalui User Study</a:t>
            </a:r>
            <a:r>
              <a:rPr b="1" lang="en" sz="1200"/>
              <a:t>:</a:t>
            </a:r>
            <a:r>
              <a:rPr lang="en" sz="1200"/>
              <a:t> </a:t>
            </a:r>
            <a:r>
              <a:rPr lang="en" sz="1200"/>
              <a:t>Perlu evaluasi sistem rekomendasi secara langsung dengan user study untuk mengukur kepuasan dan relevansi rekomendasi, baik secara kuantitatif maupun kualitatif.</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90"/>
          <p:cNvSpPr/>
          <p:nvPr/>
        </p:nvSpPr>
        <p:spPr>
          <a:xfrm>
            <a:off x="1185026" y="2035705"/>
            <a:ext cx="6774000" cy="1072200"/>
          </a:xfrm>
          <a:prstGeom prst="roundRect">
            <a:avLst>
              <a:gd fmla="val 45840" name="adj"/>
            </a:avLst>
          </a:prstGeom>
          <a:solidFill>
            <a:schemeClr val="lt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917" name="Google Shape;917;p90"/>
          <p:cNvSpPr txBox="1"/>
          <p:nvPr>
            <p:ph type="title"/>
          </p:nvPr>
        </p:nvSpPr>
        <p:spPr>
          <a:xfrm>
            <a:off x="1286375" y="2074661"/>
            <a:ext cx="67740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accent1"/>
              </a:buClr>
              <a:buSzPts val="3300"/>
              <a:buFont typeface="Montserrat ExtraBold"/>
              <a:buNone/>
            </a:pPr>
            <a:r>
              <a:rPr lang="en">
                <a:solidFill>
                  <a:schemeClr val="accent1"/>
                </a:solidFill>
              </a:rPr>
              <a:t>Terima Kasih</a:t>
            </a:r>
            <a:endParaRPr>
              <a:solidFill>
                <a:schemeClr val="accent1"/>
              </a:solidFill>
            </a:endParaRPr>
          </a:p>
        </p:txBody>
      </p:sp>
      <p:sp>
        <p:nvSpPr>
          <p:cNvPr id="918" name="Google Shape;918;p90"/>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
        <p:nvSpPr>
          <p:cNvPr id="919" name="Google Shape;919;p90"/>
          <p:cNvSpPr txBox="1"/>
          <p:nvPr>
            <p:ph type="title"/>
          </p:nvPr>
        </p:nvSpPr>
        <p:spPr>
          <a:xfrm>
            <a:off x="1286375" y="3107910"/>
            <a:ext cx="67740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accent1"/>
              </a:buClr>
              <a:buSzPts val="3300"/>
              <a:buFont typeface="Montserrat ExtraBold"/>
              <a:buNone/>
            </a:pPr>
            <a:r>
              <a:rPr lang="en" sz="1700"/>
              <a:t>tugas-akhir.madebyari.site</a:t>
            </a:r>
            <a:endParaRPr sz="170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p:nvPr/>
        </p:nvSpPr>
        <p:spPr>
          <a:xfrm>
            <a:off x="523875" y="784860"/>
            <a:ext cx="7991400" cy="34746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368" name="Google Shape;368;p42"/>
          <p:cNvSpPr txBox="1"/>
          <p:nvPr>
            <p:ph type="title"/>
          </p:nvPr>
        </p:nvSpPr>
        <p:spPr>
          <a:xfrm>
            <a:off x="628650" y="151924"/>
            <a:ext cx="7886700" cy="472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Montserrat ExtraBold"/>
              <a:buNone/>
            </a:pPr>
            <a:r>
              <a:rPr lang="en"/>
              <a:t>Tujuan</a:t>
            </a:r>
            <a:endParaRPr>
              <a:solidFill>
                <a:schemeClr val="accent1"/>
              </a:solidFill>
            </a:endParaRPr>
          </a:p>
        </p:txBody>
      </p:sp>
      <p:sp>
        <p:nvSpPr>
          <p:cNvPr id="369" name="Google Shape;369;p42"/>
          <p:cNvSpPr txBox="1"/>
          <p:nvPr>
            <p:ph idx="2"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70" name="Google Shape;370;p42"/>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
        <p:nvSpPr>
          <p:cNvPr id="371" name="Google Shape;371;p42"/>
          <p:cNvSpPr/>
          <p:nvPr/>
        </p:nvSpPr>
        <p:spPr>
          <a:xfrm>
            <a:off x="628650" y="1328138"/>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1</a:t>
            </a:r>
            <a:endParaRPr b="1">
              <a:solidFill>
                <a:srgbClr val="FFFFFF"/>
              </a:solidFill>
              <a:latin typeface="Montserrat"/>
              <a:ea typeface="Montserrat"/>
              <a:cs typeface="Montserrat"/>
              <a:sym typeface="Montserrat"/>
            </a:endParaRPr>
          </a:p>
        </p:txBody>
      </p:sp>
      <p:sp>
        <p:nvSpPr>
          <p:cNvPr id="372" name="Google Shape;372;p42"/>
          <p:cNvSpPr/>
          <p:nvPr/>
        </p:nvSpPr>
        <p:spPr>
          <a:xfrm>
            <a:off x="628650" y="2359988"/>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2</a:t>
            </a:r>
            <a:endParaRPr b="1">
              <a:solidFill>
                <a:srgbClr val="FFFFFF"/>
              </a:solidFill>
              <a:latin typeface="Montserrat"/>
              <a:ea typeface="Montserrat"/>
              <a:cs typeface="Montserrat"/>
              <a:sym typeface="Montserrat"/>
            </a:endParaRPr>
          </a:p>
        </p:txBody>
      </p:sp>
      <p:sp>
        <p:nvSpPr>
          <p:cNvPr id="373" name="Google Shape;373;p42"/>
          <p:cNvSpPr/>
          <p:nvPr/>
        </p:nvSpPr>
        <p:spPr>
          <a:xfrm>
            <a:off x="628650" y="3375413"/>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3</a:t>
            </a:r>
            <a:endParaRPr b="1">
              <a:solidFill>
                <a:srgbClr val="FFFFFF"/>
              </a:solidFill>
              <a:latin typeface="Montserrat"/>
              <a:ea typeface="Montserrat"/>
              <a:cs typeface="Montserrat"/>
              <a:sym typeface="Montserrat"/>
            </a:endParaRPr>
          </a:p>
        </p:txBody>
      </p:sp>
      <p:sp>
        <p:nvSpPr>
          <p:cNvPr id="374" name="Google Shape;374;p42"/>
          <p:cNvSpPr txBox="1"/>
          <p:nvPr/>
        </p:nvSpPr>
        <p:spPr>
          <a:xfrm>
            <a:off x="1388050" y="1346588"/>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Mengidentifikasi dan menentukan data demografi serta kondisi sosial yang relevan untuk membentuk profil pembeli properti</a:t>
            </a:r>
            <a:endParaRPr sz="1200">
              <a:solidFill>
                <a:schemeClr val="dk1"/>
              </a:solidFill>
              <a:latin typeface="Montserrat"/>
              <a:ea typeface="Montserrat"/>
              <a:cs typeface="Montserrat"/>
              <a:sym typeface="Montserrat"/>
            </a:endParaRPr>
          </a:p>
        </p:txBody>
      </p:sp>
      <p:sp>
        <p:nvSpPr>
          <p:cNvPr id="375" name="Google Shape;375;p42"/>
          <p:cNvSpPr txBox="1"/>
          <p:nvPr/>
        </p:nvSpPr>
        <p:spPr>
          <a:xfrm>
            <a:off x="1388050" y="2343563"/>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Mengembangkan dan menerapkan algoritma Profile Matching untuk mencocokkan properti dengan profil pembeli berdasarkan karakteristik pengguna.</a:t>
            </a:r>
            <a:endParaRPr sz="1200">
              <a:solidFill>
                <a:schemeClr val="dk1"/>
              </a:solidFill>
              <a:latin typeface="Montserrat"/>
              <a:ea typeface="Montserrat"/>
              <a:cs typeface="Montserrat"/>
              <a:sym typeface="Montserrat"/>
            </a:endParaRPr>
          </a:p>
        </p:txBody>
      </p:sp>
      <p:sp>
        <p:nvSpPr>
          <p:cNvPr id="376" name="Google Shape;376;p42"/>
          <p:cNvSpPr txBox="1"/>
          <p:nvPr/>
        </p:nvSpPr>
        <p:spPr>
          <a:xfrm>
            <a:off x="1388050" y="3345700"/>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Menerapkan teknik Hybrid Filtering untuk menentukan properti yang mirip berdasarkan karakteristik item, seperti lokasi, harga, ukuran, dan fasilitas.</a:t>
            </a:r>
            <a:endParaRPr sz="12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p:nvPr/>
        </p:nvSpPr>
        <p:spPr>
          <a:xfrm>
            <a:off x="523875" y="784860"/>
            <a:ext cx="7991400" cy="34746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382" name="Google Shape;382;p43"/>
          <p:cNvSpPr txBox="1"/>
          <p:nvPr>
            <p:ph type="title"/>
          </p:nvPr>
        </p:nvSpPr>
        <p:spPr>
          <a:xfrm>
            <a:off x="628650" y="151924"/>
            <a:ext cx="7886700" cy="472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Montserrat ExtraBold"/>
              <a:buNone/>
            </a:pPr>
            <a:r>
              <a:rPr lang="en"/>
              <a:t>Manfaat</a:t>
            </a:r>
            <a:endParaRPr>
              <a:solidFill>
                <a:schemeClr val="accent1"/>
              </a:solidFill>
            </a:endParaRPr>
          </a:p>
        </p:txBody>
      </p:sp>
      <p:sp>
        <p:nvSpPr>
          <p:cNvPr id="383" name="Google Shape;383;p43"/>
          <p:cNvSpPr txBox="1"/>
          <p:nvPr>
            <p:ph idx="2"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84" name="Google Shape;384;p43"/>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
        <p:nvSpPr>
          <p:cNvPr id="385" name="Google Shape;385;p43"/>
          <p:cNvSpPr/>
          <p:nvPr/>
        </p:nvSpPr>
        <p:spPr>
          <a:xfrm>
            <a:off x="628650" y="1530325"/>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1</a:t>
            </a:r>
            <a:endParaRPr b="1">
              <a:solidFill>
                <a:srgbClr val="FFFFFF"/>
              </a:solidFill>
              <a:latin typeface="Montserrat"/>
              <a:ea typeface="Montserrat"/>
              <a:cs typeface="Montserrat"/>
              <a:sym typeface="Montserrat"/>
            </a:endParaRPr>
          </a:p>
        </p:txBody>
      </p:sp>
      <p:sp>
        <p:nvSpPr>
          <p:cNvPr id="386" name="Google Shape;386;p43"/>
          <p:cNvSpPr/>
          <p:nvPr/>
        </p:nvSpPr>
        <p:spPr>
          <a:xfrm>
            <a:off x="628650" y="2410788"/>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2</a:t>
            </a:r>
            <a:endParaRPr b="1">
              <a:solidFill>
                <a:srgbClr val="FFFFFF"/>
              </a:solidFill>
              <a:latin typeface="Montserrat"/>
              <a:ea typeface="Montserrat"/>
              <a:cs typeface="Montserrat"/>
              <a:sym typeface="Montserrat"/>
            </a:endParaRPr>
          </a:p>
        </p:txBody>
      </p:sp>
      <p:sp>
        <p:nvSpPr>
          <p:cNvPr id="387" name="Google Shape;387;p43"/>
          <p:cNvSpPr/>
          <p:nvPr/>
        </p:nvSpPr>
        <p:spPr>
          <a:xfrm>
            <a:off x="628650" y="3250525"/>
            <a:ext cx="528600" cy="509700"/>
          </a:xfrm>
          <a:prstGeom prst="diamond">
            <a:avLst/>
          </a:prstGeom>
          <a:gradFill>
            <a:gsLst>
              <a:gs pos="0">
                <a:srgbClr val="FC9055"/>
              </a:gs>
              <a:gs pos="100000">
                <a:srgbClr val="C44C0B"/>
              </a:gs>
            </a:gsLst>
            <a:lin ang="5400012" scaled="0"/>
          </a:gradFill>
          <a:ln cap="flat" cmpd="sng" w="9525">
            <a:solidFill>
              <a:srgbClr val="E7E6E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3</a:t>
            </a:r>
            <a:endParaRPr b="1">
              <a:solidFill>
                <a:srgbClr val="FFFFFF"/>
              </a:solidFill>
              <a:latin typeface="Montserrat"/>
              <a:ea typeface="Montserrat"/>
              <a:cs typeface="Montserrat"/>
              <a:sym typeface="Montserrat"/>
            </a:endParaRPr>
          </a:p>
        </p:txBody>
      </p:sp>
      <p:sp>
        <p:nvSpPr>
          <p:cNvPr id="388" name="Google Shape;388;p43"/>
          <p:cNvSpPr txBox="1"/>
          <p:nvPr/>
        </p:nvSpPr>
        <p:spPr>
          <a:xfrm>
            <a:off x="1388050" y="1383275"/>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Bagi pengembang sistem rekomendasi, tugas akhir ini dapat menjadi acuan dalam mengembangkan sistem rekomendasi yang lebih personal dan dapat mengatasi masalah cold-start, terutama pada aplikasi pencarian properti.</a:t>
            </a:r>
            <a:endParaRPr sz="1200">
              <a:solidFill>
                <a:schemeClr val="dk1"/>
              </a:solidFill>
              <a:latin typeface="Montserrat"/>
              <a:ea typeface="Montserrat"/>
              <a:cs typeface="Montserrat"/>
              <a:sym typeface="Montserrat"/>
            </a:endParaRPr>
          </a:p>
        </p:txBody>
      </p:sp>
      <p:sp>
        <p:nvSpPr>
          <p:cNvPr id="389" name="Google Shape;389;p43"/>
          <p:cNvSpPr txBox="1"/>
          <p:nvPr/>
        </p:nvSpPr>
        <p:spPr>
          <a:xfrm>
            <a:off x="1388050" y="2196788"/>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Bagi pengguna platform pencarian properti, tugas akhir ini akan membantu mereka menemukan properti yang lebih relevan dan sesuai dengan profil dan kebutuhan spesifik mereka, sehingga proses pencarian menjadi lebih mudah dan efisien.</a:t>
            </a:r>
            <a:endParaRPr sz="1200">
              <a:solidFill>
                <a:schemeClr val="dk1"/>
              </a:solidFill>
              <a:latin typeface="Montserrat"/>
              <a:ea typeface="Montserrat"/>
              <a:cs typeface="Montserrat"/>
              <a:sym typeface="Montserrat"/>
            </a:endParaRPr>
          </a:p>
        </p:txBody>
      </p:sp>
      <p:sp>
        <p:nvSpPr>
          <p:cNvPr id="390" name="Google Shape;390;p43"/>
          <p:cNvSpPr txBox="1"/>
          <p:nvPr/>
        </p:nvSpPr>
        <p:spPr>
          <a:xfrm>
            <a:off x="1388050" y="3220813"/>
            <a:ext cx="6541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Bagi penulis, tugas akhir ini membantu menambah wawasan dalam hal sistem rekomendasi dan profile matching, serta penerapannya dalam dunia nyata.</a:t>
            </a:r>
            <a:endParaRPr sz="12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p:nvPr/>
        </p:nvSpPr>
        <p:spPr>
          <a:xfrm>
            <a:off x="523875" y="784850"/>
            <a:ext cx="2941200" cy="3474600"/>
          </a:xfrm>
          <a:prstGeom prst="roundRect">
            <a:avLst>
              <a:gd fmla="val 10453"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396" name="Google Shape;396;p44"/>
          <p:cNvSpPr txBox="1"/>
          <p:nvPr>
            <p:ph type="title"/>
          </p:nvPr>
        </p:nvSpPr>
        <p:spPr>
          <a:xfrm>
            <a:off x="628650" y="151924"/>
            <a:ext cx="7886700" cy="472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Montserrat ExtraBold"/>
              <a:buNone/>
            </a:pPr>
            <a:r>
              <a:rPr lang="en"/>
              <a:t>Relevansi</a:t>
            </a:r>
            <a:endParaRPr>
              <a:solidFill>
                <a:schemeClr val="accent1"/>
              </a:solidFill>
            </a:endParaRPr>
          </a:p>
        </p:txBody>
      </p:sp>
      <p:sp>
        <p:nvSpPr>
          <p:cNvPr id="397" name="Google Shape;397;p44"/>
          <p:cNvSpPr txBox="1"/>
          <p:nvPr>
            <p:ph idx="2" type="sldNum"/>
          </p:nvPr>
        </p:nvSpPr>
        <p:spPr>
          <a:xfrm>
            <a:off x="6457950" y="4733800"/>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98" name="Google Shape;398;p44"/>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
        <p:nvSpPr>
          <p:cNvPr id="399" name="Google Shape;399;p44"/>
          <p:cNvSpPr txBox="1"/>
          <p:nvPr/>
        </p:nvSpPr>
        <p:spPr>
          <a:xfrm>
            <a:off x="4090325" y="1392750"/>
            <a:ext cx="4611300" cy="17361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lang="en">
                <a:latin typeface="Montserrat"/>
                <a:ea typeface="Montserrat"/>
                <a:cs typeface="Montserrat"/>
                <a:sym typeface="Montserrat"/>
              </a:rPr>
              <a:t>Tugas akhir ini memiliki relevansi terhadap salah satu mata kuliah laboratorium Rekayasa Data dan Intelegensi Bisnis (RDIB), yaitu </a:t>
            </a:r>
            <a:r>
              <a:rPr b="1" lang="en">
                <a:latin typeface="Montserrat"/>
                <a:ea typeface="Montserrat"/>
                <a:cs typeface="Montserrat"/>
                <a:sym typeface="Montserrat"/>
              </a:rPr>
              <a:t>Pemodelan Sistem Kognitif</a:t>
            </a:r>
            <a:r>
              <a:rPr lang="en">
                <a:latin typeface="Montserrat"/>
                <a:ea typeface="Montserrat"/>
                <a:cs typeface="Montserrat"/>
                <a:sym typeface="Montserrat"/>
              </a:rPr>
              <a:t>. </a:t>
            </a:r>
            <a:endParaRPr>
              <a:latin typeface="Montserrat"/>
              <a:ea typeface="Montserrat"/>
              <a:cs typeface="Montserrat"/>
              <a:sym typeface="Montserrat"/>
            </a:endParaRPr>
          </a:p>
          <a:p>
            <a:pPr indent="0" lvl="0" marL="0" rtl="0" algn="just">
              <a:lnSpc>
                <a:spcPct val="90000"/>
              </a:lnSpc>
              <a:spcBef>
                <a:spcPts val="0"/>
              </a:spcBef>
              <a:spcAft>
                <a:spcPts val="0"/>
              </a:spcAft>
              <a:buNone/>
            </a:pPr>
            <a:r>
              <a:t/>
            </a:r>
            <a:endParaRPr>
              <a:latin typeface="Montserrat"/>
              <a:ea typeface="Montserrat"/>
              <a:cs typeface="Montserrat"/>
              <a:sym typeface="Montserrat"/>
            </a:endParaRPr>
          </a:p>
          <a:p>
            <a:pPr indent="0" lvl="0" marL="0" rtl="0" algn="just">
              <a:lnSpc>
                <a:spcPct val="90000"/>
              </a:lnSpc>
              <a:spcBef>
                <a:spcPts val="0"/>
              </a:spcBef>
              <a:spcAft>
                <a:spcPts val="0"/>
              </a:spcAft>
              <a:buNone/>
            </a:pPr>
            <a:r>
              <a:rPr lang="en">
                <a:latin typeface="Montserrat"/>
                <a:ea typeface="Montserrat"/>
                <a:cs typeface="Montserrat"/>
                <a:sym typeface="Montserrat"/>
              </a:rPr>
              <a:t>Selain itu, </a:t>
            </a:r>
            <a:r>
              <a:rPr lang="en">
                <a:latin typeface="Montserrat"/>
                <a:ea typeface="Montserrat"/>
                <a:cs typeface="Montserrat"/>
                <a:sym typeface="Montserrat"/>
              </a:rPr>
              <a:t>T</a:t>
            </a:r>
            <a:r>
              <a:rPr lang="en">
                <a:latin typeface="Montserrat"/>
                <a:ea typeface="Montserrat"/>
                <a:cs typeface="Montserrat"/>
                <a:sym typeface="Montserrat"/>
              </a:rPr>
              <a:t>ugas akhir ini memiliki kesesuaian dengan roadmap penelitian laboratorium RDIB, yaitu </a:t>
            </a:r>
            <a:r>
              <a:rPr b="1" i="1" lang="en">
                <a:latin typeface="Montserrat"/>
                <a:ea typeface="Montserrat"/>
                <a:cs typeface="Montserrat"/>
                <a:sym typeface="Montserrat"/>
              </a:rPr>
              <a:t>Recommender Systems</a:t>
            </a:r>
            <a:r>
              <a:rPr lang="en">
                <a:latin typeface="Montserrat"/>
                <a:ea typeface="Montserrat"/>
                <a:cs typeface="Montserrat"/>
                <a:sym typeface="Montserrat"/>
              </a:rPr>
              <a:t>.</a:t>
            </a:r>
            <a:endParaRPr>
              <a:solidFill>
                <a:srgbClr val="000000"/>
              </a:solidFill>
              <a:latin typeface="Montserrat"/>
              <a:ea typeface="Montserrat"/>
              <a:cs typeface="Montserrat"/>
              <a:sym typeface="Montserrat"/>
            </a:endParaRPr>
          </a:p>
        </p:txBody>
      </p:sp>
      <p:pic>
        <p:nvPicPr>
          <p:cNvPr id="400" name="Google Shape;400;p44"/>
          <p:cNvPicPr preferRelativeResize="0"/>
          <p:nvPr/>
        </p:nvPicPr>
        <p:blipFill>
          <a:blip r:embed="rId3">
            <a:alphaModFix/>
          </a:blip>
          <a:stretch>
            <a:fillRect/>
          </a:stretch>
        </p:blipFill>
        <p:spPr>
          <a:xfrm>
            <a:off x="847877" y="890350"/>
            <a:ext cx="2304299" cy="3263601"/>
          </a:xfrm>
          <a:prstGeom prst="rect">
            <a:avLst/>
          </a:prstGeom>
          <a:solidFill>
            <a:schemeClr val="lt1"/>
          </a:solidFill>
          <a:ln cap="flat" cmpd="sng" w="12700">
            <a:solidFill>
              <a:srgbClr val="D8D8D8"/>
            </a:solidFill>
            <a:prstDash val="solid"/>
            <a:miter lim="8000"/>
            <a:headEnd len="sm" w="sm" type="none"/>
            <a:tailEnd len="sm" w="sm" type="none"/>
          </a:ln>
        </p:spPr>
      </p:pic>
      <p:sp>
        <p:nvSpPr>
          <p:cNvPr id="401" name="Google Shape;401;p44"/>
          <p:cNvSpPr/>
          <p:nvPr/>
        </p:nvSpPr>
        <p:spPr>
          <a:xfrm>
            <a:off x="2303925" y="2008350"/>
            <a:ext cx="867300" cy="504900"/>
          </a:xfrm>
          <a:prstGeom prst="frame">
            <a:avLst>
              <a:gd fmla="val 12500" name="adj1"/>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5"/>
          <p:cNvSpPr/>
          <p:nvPr/>
        </p:nvSpPr>
        <p:spPr>
          <a:xfrm>
            <a:off x="3724950" y="1562600"/>
            <a:ext cx="1694100" cy="850800"/>
          </a:xfrm>
          <a:prstGeom prst="roundRect">
            <a:avLst>
              <a:gd fmla="val 50000" name="adj"/>
            </a:avLst>
          </a:prstGeom>
          <a:gradFill>
            <a:gsLst>
              <a:gs pos="0">
                <a:srgbClr val="FEC19E"/>
              </a:gs>
              <a:gs pos="46000">
                <a:srgbClr val="FA6D1E"/>
              </a:gs>
              <a:gs pos="100000">
                <a:srgbClr val="B74303"/>
              </a:gs>
            </a:gsLst>
            <a:lin ang="8100019" scaled="0"/>
          </a:gradFill>
          <a:ln cap="flat" cmpd="sng" w="12700">
            <a:solidFill>
              <a:srgbClr val="D8D8D8"/>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600">
                <a:solidFill>
                  <a:schemeClr val="lt1"/>
                </a:solidFill>
                <a:latin typeface="Montserrat"/>
                <a:ea typeface="Montserrat"/>
                <a:cs typeface="Montserrat"/>
                <a:sym typeface="Montserrat"/>
              </a:rPr>
              <a:t>02</a:t>
            </a:r>
            <a:endParaRPr b="1" sz="1600">
              <a:solidFill>
                <a:schemeClr val="lt1"/>
              </a:solidFill>
              <a:latin typeface="Montserrat"/>
              <a:ea typeface="Montserrat"/>
              <a:cs typeface="Montserrat"/>
              <a:sym typeface="Montserrat"/>
            </a:endParaRPr>
          </a:p>
        </p:txBody>
      </p:sp>
      <p:sp>
        <p:nvSpPr>
          <p:cNvPr id="407" name="Google Shape;407;p45"/>
          <p:cNvSpPr/>
          <p:nvPr/>
        </p:nvSpPr>
        <p:spPr>
          <a:xfrm>
            <a:off x="1185026" y="2035705"/>
            <a:ext cx="6774000" cy="1072200"/>
          </a:xfrm>
          <a:prstGeom prst="roundRect">
            <a:avLst>
              <a:gd fmla="val 45840" name="adj"/>
            </a:avLst>
          </a:prstGeom>
          <a:solidFill>
            <a:schemeClr val="lt1"/>
          </a:solidFill>
          <a:ln cap="flat" cmpd="sng" w="12700">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ontserrat"/>
              <a:ea typeface="Montserrat"/>
              <a:cs typeface="Montserrat"/>
              <a:sym typeface="Montserrat"/>
            </a:endParaRPr>
          </a:p>
        </p:txBody>
      </p:sp>
      <p:sp>
        <p:nvSpPr>
          <p:cNvPr id="408" name="Google Shape;408;p45"/>
          <p:cNvSpPr txBox="1"/>
          <p:nvPr>
            <p:ph type="title"/>
          </p:nvPr>
        </p:nvSpPr>
        <p:spPr>
          <a:xfrm>
            <a:off x="1185000" y="2074648"/>
            <a:ext cx="6774000" cy="994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accent1"/>
              </a:buClr>
              <a:buSzPts val="3300"/>
              <a:buFont typeface="Montserrat ExtraBold"/>
              <a:buNone/>
            </a:pPr>
            <a:r>
              <a:rPr lang="en"/>
              <a:t>Tinjauan Pustaka</a:t>
            </a:r>
            <a:endParaRPr>
              <a:solidFill>
                <a:schemeClr val="accent1"/>
              </a:solidFill>
            </a:endParaRPr>
          </a:p>
        </p:txBody>
      </p:sp>
      <p:sp>
        <p:nvSpPr>
          <p:cNvPr id="409" name="Google Shape;409;p45"/>
          <p:cNvSpPr txBox="1"/>
          <p:nvPr>
            <p:ph idx="12" type="sldNum"/>
          </p:nvPr>
        </p:nvSpPr>
        <p:spPr>
          <a:xfrm>
            <a:off x="2765550" y="4733800"/>
            <a:ext cx="36129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r>
              <a:rPr lang="en"/>
              <a:t>Sidang Tugas Akhir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RDIB">
      <a:dk1>
        <a:srgbClr val="000000"/>
      </a:dk1>
      <a:lt1>
        <a:srgbClr val="FFFFFF"/>
      </a:lt1>
      <a:dk2>
        <a:srgbClr val="44546A"/>
      </a:dk2>
      <a:lt2>
        <a:srgbClr val="E7E6E6"/>
      </a:lt2>
      <a:accent1>
        <a:srgbClr val="031261"/>
      </a:accent1>
      <a:accent2>
        <a:srgbClr val="FB6614"/>
      </a:accent2>
      <a:accent3>
        <a:srgbClr val="F9FAFA"/>
      </a:accent3>
      <a:accent4>
        <a:srgbClr val="E50B14"/>
      </a:accent4>
      <a:accent5>
        <a:srgbClr val="0563C1"/>
      </a:accent5>
      <a:accent6>
        <a:srgbClr val="FFC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RDIB">
      <a:dk1>
        <a:srgbClr val="000000"/>
      </a:dk1>
      <a:lt1>
        <a:srgbClr val="FFFFFF"/>
      </a:lt1>
      <a:dk2>
        <a:srgbClr val="44546A"/>
      </a:dk2>
      <a:lt2>
        <a:srgbClr val="E7E6E6"/>
      </a:lt2>
      <a:accent1>
        <a:srgbClr val="031261"/>
      </a:accent1>
      <a:accent2>
        <a:srgbClr val="FB6614"/>
      </a:accent2>
      <a:accent3>
        <a:srgbClr val="F9FAFA"/>
      </a:accent3>
      <a:accent4>
        <a:srgbClr val="E50B14"/>
      </a:accent4>
      <a:accent5>
        <a:srgbClr val="0563C1"/>
      </a:accent5>
      <a:accent6>
        <a:srgbClr val="FFC0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